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docx" ContentType="application/vnd.openxmlformats-officedocument.wordprocessingml.document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ags/tag1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648" r:id="rId1"/>
  </p:sldMasterIdLst>
  <p:notesMasterIdLst>
    <p:notesMasterId r:id="rId45"/>
  </p:notesMasterIdLst>
  <p:handoutMasterIdLst>
    <p:handoutMasterId r:id="rId46"/>
  </p:handoutMasterIdLst>
  <p:sldIdLst>
    <p:sldId id="832" r:id="rId2"/>
    <p:sldId id="867" r:id="rId3"/>
    <p:sldId id="870" r:id="rId4"/>
    <p:sldId id="868" r:id="rId5"/>
    <p:sldId id="869" r:id="rId6"/>
    <p:sldId id="806" r:id="rId7"/>
    <p:sldId id="833" r:id="rId8"/>
    <p:sldId id="837" r:id="rId9"/>
    <p:sldId id="865" r:id="rId10"/>
    <p:sldId id="807" r:id="rId11"/>
    <p:sldId id="864" r:id="rId12"/>
    <p:sldId id="838" r:id="rId13"/>
    <p:sldId id="808" r:id="rId14"/>
    <p:sldId id="841" r:id="rId15"/>
    <p:sldId id="840" r:id="rId16"/>
    <p:sldId id="839" r:id="rId17"/>
    <p:sldId id="843" r:id="rId18"/>
    <p:sldId id="842" r:id="rId19"/>
    <p:sldId id="844" r:id="rId20"/>
    <p:sldId id="845" r:id="rId21"/>
    <p:sldId id="848" r:id="rId22"/>
    <p:sldId id="846" r:id="rId23"/>
    <p:sldId id="847" r:id="rId24"/>
    <p:sldId id="849" r:id="rId25"/>
    <p:sldId id="850" r:id="rId26"/>
    <p:sldId id="852" r:id="rId27"/>
    <p:sldId id="853" r:id="rId28"/>
    <p:sldId id="854" r:id="rId29"/>
    <p:sldId id="855" r:id="rId30"/>
    <p:sldId id="856" r:id="rId31"/>
    <p:sldId id="857" r:id="rId32"/>
    <p:sldId id="877" r:id="rId33"/>
    <p:sldId id="829" r:id="rId34"/>
    <p:sldId id="859" r:id="rId35"/>
    <p:sldId id="860" r:id="rId36"/>
    <p:sldId id="861" r:id="rId37"/>
    <p:sldId id="872" r:id="rId38"/>
    <p:sldId id="873" r:id="rId39"/>
    <p:sldId id="871" r:id="rId40"/>
    <p:sldId id="874" r:id="rId41"/>
    <p:sldId id="875" r:id="rId42"/>
    <p:sldId id="876" r:id="rId43"/>
    <p:sldId id="878" r:id="rId44"/>
  </p:sldIdLst>
  <p:sldSz cx="9144000" cy="6858000" type="letter"/>
  <p:notesSz cx="7010400" cy="9236075"/>
  <p:defaultTextStyle>
    <a:defPPr>
      <a:defRPr lang="en-US"/>
    </a:defPPr>
    <a:lvl1pPr algn="ctr" rtl="0" fontAlgn="base">
      <a:spcBef>
        <a:spcPct val="5000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ctr" rtl="0" fontAlgn="base">
      <a:spcBef>
        <a:spcPct val="5000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ctr" rtl="0" fontAlgn="base">
      <a:spcBef>
        <a:spcPct val="5000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ctr" rtl="0" fontAlgn="base">
      <a:spcBef>
        <a:spcPct val="5000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ctr" rtl="0" fontAlgn="base">
      <a:spcBef>
        <a:spcPct val="5000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60">
          <p15:clr>
            <a:srgbClr val="A4A3A4"/>
          </p15:clr>
        </p15:guide>
        <p15:guide id="2" pos="368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11">
          <p15:clr>
            <a:srgbClr val="A4A3A4"/>
          </p15:clr>
        </p15:guide>
        <p15:guide id="2" pos="2209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012B"/>
    <a:srgbClr val="00DEC9"/>
    <a:srgbClr val="000078"/>
    <a:srgbClr val="003366"/>
    <a:srgbClr val="C0C0C0"/>
    <a:srgbClr val="DDDDDD"/>
    <a:srgbClr val="DAE3F6"/>
    <a:srgbClr val="2D69B5"/>
    <a:srgbClr val="2D7D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snapVertSplitter="1" vertBarState="minimized" horzBarState="maximized">
    <p:restoredLeft sz="15660" autoAdjust="0"/>
    <p:restoredTop sz="99281" autoAdjust="0"/>
  </p:normalViewPr>
  <p:slideViewPr>
    <p:cSldViewPr snapToGrid="0">
      <p:cViewPr varScale="1">
        <p:scale>
          <a:sx n="91" d="100"/>
          <a:sy n="91" d="100"/>
        </p:scale>
        <p:origin x="835" y="53"/>
      </p:cViewPr>
      <p:guideLst>
        <p:guide orient="horz" pos="260"/>
        <p:guide pos="368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>
        <p:scale>
          <a:sx n="66" d="100"/>
          <a:sy n="66" d="100"/>
        </p:scale>
        <p:origin x="-3336" y="-210"/>
      </p:cViewPr>
      <p:guideLst>
        <p:guide orient="horz" pos="2911"/>
        <p:guide pos="2209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.wmf"/><Relationship Id="rId2" Type="http://schemas.openxmlformats.org/officeDocument/2006/relationships/image" Target="../media/image10.wmf"/><Relationship Id="rId1" Type="http://schemas.openxmlformats.org/officeDocument/2006/relationships/image" Target="../media/image9.wmf"/><Relationship Id="rId4" Type="http://schemas.openxmlformats.org/officeDocument/2006/relationships/image" Target="../media/image12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2" Type="http://schemas.openxmlformats.org/officeDocument/2006/relationships/image" Target="../media/image15.wmf"/><Relationship Id="rId1" Type="http://schemas.openxmlformats.org/officeDocument/2006/relationships/image" Target="../media/image14.wmf"/><Relationship Id="rId6" Type="http://schemas.openxmlformats.org/officeDocument/2006/relationships/image" Target="../media/image12.wmf"/><Relationship Id="rId5" Type="http://schemas.openxmlformats.org/officeDocument/2006/relationships/image" Target="../media/image11.wmf"/><Relationship Id="rId4" Type="http://schemas.openxmlformats.org/officeDocument/2006/relationships/image" Target="../media/image10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3039463" cy="4569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563" tIns="46281" rIns="92563" bIns="46281" numCol="1" anchor="t" anchorCtr="0" compatLnSpc="1">
            <a:prstTxWarp prst="textNoShape">
              <a:avLst/>
            </a:prstTxWarp>
          </a:bodyPr>
          <a:lstStyle>
            <a:lvl1pPr algn="l" defTabSz="925041">
              <a:spcBef>
                <a:spcPct val="0"/>
              </a:spcBef>
              <a:defRPr sz="1200" b="0"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70938" y="0"/>
            <a:ext cx="3039462" cy="4569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563" tIns="46281" rIns="92563" bIns="46281" numCol="1" anchor="t" anchorCtr="0" compatLnSpc="1">
            <a:prstTxWarp prst="textNoShape">
              <a:avLst/>
            </a:prstTxWarp>
          </a:bodyPr>
          <a:lstStyle>
            <a:lvl1pPr algn="r" defTabSz="925041">
              <a:spcBef>
                <a:spcPct val="0"/>
              </a:spcBef>
              <a:defRPr sz="1200" b="0">
                <a:latin typeface="Times New Roman" pitchFamily="18" charset="0"/>
              </a:defRPr>
            </a:lvl1pPr>
          </a:lstStyle>
          <a:p>
            <a:fld id="{7DAC715B-6E1C-4765-B744-169DA56FED1F}" type="datetime1">
              <a:rPr lang="en-US"/>
              <a:pPr/>
              <a:t>9/7/2022</a:t>
            </a:fld>
            <a:endParaRPr lang="en-US"/>
          </a:p>
        </p:txBody>
      </p:sp>
      <p:sp>
        <p:nvSpPr>
          <p:cNvPr id="717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8779083"/>
            <a:ext cx="3039463" cy="4569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563" tIns="46281" rIns="92563" bIns="46281" numCol="1" anchor="b" anchorCtr="0" compatLnSpc="1">
            <a:prstTxWarp prst="textNoShape">
              <a:avLst/>
            </a:prstTxWarp>
          </a:bodyPr>
          <a:lstStyle>
            <a:lvl1pPr algn="l" defTabSz="925041">
              <a:spcBef>
                <a:spcPct val="0"/>
              </a:spcBef>
              <a:defRPr sz="1200" b="0"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717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70938" y="8779083"/>
            <a:ext cx="3039462" cy="4569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563" tIns="46281" rIns="92563" bIns="46281" numCol="1" anchor="b" anchorCtr="0" compatLnSpc="1">
            <a:prstTxWarp prst="textNoShape">
              <a:avLst/>
            </a:prstTxWarp>
          </a:bodyPr>
          <a:lstStyle>
            <a:lvl1pPr algn="r" defTabSz="925041">
              <a:spcBef>
                <a:spcPct val="0"/>
              </a:spcBef>
              <a:defRPr sz="1200" b="0">
                <a:latin typeface="Times New Roman" pitchFamily="18" charset="0"/>
              </a:defRPr>
            </a:lvl1pPr>
          </a:lstStyle>
          <a:p>
            <a:fld id="{0789A310-CE5C-438D-A5BD-CFDAA13B964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4689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6" name="doc id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0014098" y="27617"/>
            <a:ext cx="65" cy="1231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b" anchorCtr="0" compatLnSpc="1">
            <a:prstTxWarp prst="textNoShape">
              <a:avLst/>
            </a:prstTxWarp>
            <a:spAutoFit/>
          </a:bodyPr>
          <a:lstStyle>
            <a:lvl1pPr algn="r" defTabSz="925041">
              <a:spcBef>
                <a:spcPct val="0"/>
              </a:spcBef>
              <a:defRPr sz="800" b="0"/>
            </a:lvl1pPr>
          </a:lstStyle>
          <a:p>
            <a:endParaRPr lang="de-DE"/>
          </a:p>
        </p:txBody>
      </p:sp>
      <p:sp>
        <p:nvSpPr>
          <p:cNvPr id="5127" name="pg num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9455927" y="8867010"/>
            <a:ext cx="558236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>
            <a:lvl1pPr algn="r" defTabSz="925041">
              <a:spcBef>
                <a:spcPct val="0"/>
              </a:spcBef>
              <a:defRPr sz="1200" b="0"/>
            </a:lvl1pPr>
          </a:lstStyle>
          <a:p>
            <a:fld id="{A632184F-773D-4000-A826-9242D715C55D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5137" name="McK Separator" hidden="1"/>
          <p:cNvSpPr>
            <a:spLocks noChangeShapeType="1"/>
          </p:cNvSpPr>
          <p:nvPr/>
        </p:nvSpPr>
        <p:spPr bwMode="auto">
          <a:xfrm>
            <a:off x="840599" y="1401446"/>
            <a:ext cx="536165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lIns="92827" tIns="46413" rIns="92827" bIns="46413"/>
          <a:lstStyle/>
          <a:p>
            <a:endParaRPr lang="en-US"/>
          </a:p>
        </p:txBody>
      </p:sp>
      <p:sp>
        <p:nvSpPr>
          <p:cNvPr id="5139" name="Rectangle 19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555625" y="133350"/>
            <a:ext cx="5819775" cy="436562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</p:spPr>
      </p:sp>
      <p:sp>
        <p:nvSpPr>
          <p:cNvPr id="5140" name="Rectangle 20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822749" y="4815268"/>
            <a:ext cx="7867227" cy="304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4721350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lnSpc>
        <a:spcPct val="90000"/>
      </a:lnSpc>
      <a:spcBef>
        <a:spcPct val="3000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1pPr>
    <a:lvl2pPr marL="1905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3810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5715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7620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g num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A3249E9-A03B-4A00-9BC5-24FA5C40D576}" type="slidenum">
              <a:rPr lang="en-US"/>
              <a:pPr/>
              <a:t>0</a:t>
            </a:fld>
            <a:endParaRPr lang="en-US"/>
          </a:p>
        </p:txBody>
      </p:sp>
      <p:sp>
        <p:nvSpPr>
          <p:cNvPr id="1075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509588" y="131763"/>
            <a:ext cx="5764212" cy="4322762"/>
          </a:xfrm>
          <a:ln/>
        </p:spPr>
      </p:sp>
      <p:sp>
        <p:nvSpPr>
          <p:cNvPr id="10752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053389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56" name="Picture 1068" descr="McK_logotype_pos_black_small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88100" y="576263"/>
            <a:ext cx="2054225" cy="225425"/>
          </a:xfrm>
          <a:prstGeom prst="rect">
            <a:avLst/>
          </a:prstGeom>
          <a:noFill/>
        </p:spPr>
      </p:pic>
      <p:sp>
        <p:nvSpPr>
          <p:cNvPr id="13316" name="doc id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13314" name="Rectangle 1026"/>
          <p:cNvSpPr>
            <a:spLocks noGrp="1" noChangeArrowheads="1"/>
          </p:cNvSpPr>
          <p:nvPr>
            <p:ph type="ctrTitle"/>
          </p:nvPr>
        </p:nvSpPr>
        <p:spPr>
          <a:xfrm>
            <a:off x="2693988" y="2757488"/>
            <a:ext cx="5129212" cy="365125"/>
          </a:xfrm>
        </p:spPr>
        <p:txBody>
          <a:bodyPr/>
          <a:lstStyle>
            <a:lvl1pPr>
              <a:defRPr sz="24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315" name="Rectangle 1027"/>
          <p:cNvSpPr>
            <a:spLocks noGrp="1" noChangeArrowheads="1"/>
          </p:cNvSpPr>
          <p:nvPr>
            <p:ph type="subTitle" idx="1"/>
          </p:nvPr>
        </p:nvSpPr>
        <p:spPr>
          <a:xfrm>
            <a:off x="2693988" y="3962400"/>
            <a:ext cx="5129212" cy="212725"/>
          </a:xfrm>
        </p:spPr>
        <p:txBody>
          <a:bodyPr/>
          <a:lstStyle>
            <a:lvl1pPr>
              <a:defRPr sz="1400"/>
            </a:lvl1pPr>
          </a:lstStyle>
          <a:p>
            <a:r>
              <a:rPr lang="en-US"/>
              <a:t>Click to edit Master subtitle style</a:t>
            </a:r>
          </a:p>
        </p:txBody>
      </p:sp>
      <p:grpSp>
        <p:nvGrpSpPr>
          <p:cNvPr id="13354" name="McK Title Elements"/>
          <p:cNvGrpSpPr>
            <a:grpSpLocks/>
          </p:cNvGrpSpPr>
          <p:nvPr/>
        </p:nvGrpSpPr>
        <p:grpSpPr bwMode="auto">
          <a:xfrm>
            <a:off x="2693988" y="2182813"/>
            <a:ext cx="5129212" cy="4602162"/>
            <a:chOff x="1663" y="1348"/>
            <a:chExt cx="3167" cy="2841"/>
          </a:xfrm>
        </p:grpSpPr>
        <p:sp>
          <p:nvSpPr>
            <p:cNvPr id="13331" name="McK Confidential" hidden="1"/>
            <p:cNvSpPr txBox="1">
              <a:spLocks noChangeArrowheads="1"/>
            </p:cNvSpPr>
            <p:nvPr userDrawn="1"/>
          </p:nvSpPr>
          <p:spPr bwMode="auto">
            <a:xfrm>
              <a:off x="1663" y="1348"/>
              <a:ext cx="936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0" tIns="0" rIns="0" bIns="0">
              <a:spAutoFit/>
            </a:bodyPr>
            <a:lstStyle/>
            <a:p>
              <a:pPr algn="l" defTabSz="933450">
                <a:spcBef>
                  <a:spcPct val="0"/>
                </a:spcBef>
              </a:pPr>
              <a:r>
                <a:rPr lang="en-US" sz="1400" b="0"/>
                <a:t>VERTRAULICH</a:t>
              </a:r>
            </a:p>
          </p:txBody>
        </p:sp>
        <p:sp>
          <p:nvSpPr>
            <p:cNvPr id="13332" name="McK Document" hidden="1"/>
            <p:cNvSpPr txBox="1">
              <a:spLocks noChangeArrowheads="1"/>
            </p:cNvSpPr>
            <p:nvPr userDrawn="1"/>
          </p:nvSpPr>
          <p:spPr bwMode="auto">
            <a:xfrm>
              <a:off x="1663" y="3049"/>
              <a:ext cx="3167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0" tIns="0" rIns="0" bIns="0">
              <a:spAutoFit/>
            </a:bodyPr>
            <a:lstStyle/>
            <a:p>
              <a:pPr algn="l" defTabSz="933450">
                <a:spcBef>
                  <a:spcPct val="0"/>
                </a:spcBef>
              </a:pPr>
              <a:r>
                <a:rPr lang="en-US" sz="1400" b="0"/>
                <a:t>Dokument</a:t>
              </a:r>
            </a:p>
          </p:txBody>
        </p:sp>
        <p:sp>
          <p:nvSpPr>
            <p:cNvPr id="13333" name="McK Date" hidden="1"/>
            <p:cNvSpPr txBox="1">
              <a:spLocks noChangeArrowheads="1"/>
            </p:cNvSpPr>
            <p:nvPr userDrawn="1"/>
          </p:nvSpPr>
          <p:spPr bwMode="auto">
            <a:xfrm>
              <a:off x="1663" y="3216"/>
              <a:ext cx="3167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0" tIns="0" rIns="0" bIns="0">
              <a:spAutoFit/>
            </a:bodyPr>
            <a:lstStyle/>
            <a:p>
              <a:pPr algn="l" defTabSz="933450">
                <a:spcBef>
                  <a:spcPct val="0"/>
                </a:spcBef>
              </a:pPr>
              <a:r>
                <a:rPr lang="en-US" sz="1400" b="0"/>
                <a:t>Date</a:t>
              </a:r>
            </a:p>
          </p:txBody>
        </p:sp>
        <p:sp>
          <p:nvSpPr>
            <p:cNvPr id="13334" name="McK Disclaimer" hidden="1"/>
            <p:cNvSpPr>
              <a:spLocks noChangeArrowheads="1"/>
            </p:cNvSpPr>
            <p:nvPr userDrawn="1">
              <p:custDataLst>
                <p:tags r:id="rId1"/>
              </p:custDataLst>
            </p:nvPr>
          </p:nvSpPr>
          <p:spPr bwMode="auto">
            <a:xfrm>
              <a:off x="1663" y="3673"/>
              <a:ext cx="2970" cy="5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0" tIns="0" rIns="0" bIns="0">
              <a:spAutoFit/>
            </a:bodyPr>
            <a:lstStyle/>
            <a:p>
              <a:pPr algn="l" defTabSz="820738" eaLnBrk="0" hangingPunct="0">
                <a:spcBef>
                  <a:spcPct val="0"/>
                </a:spcBef>
              </a:pPr>
              <a:r>
                <a:rPr lang="en-US" sz="900" b="0"/>
                <a:t>Dieser Bericht ist ausschließlich für Mitarbeiter des Klienten bestimmt. Die Verteilung, Zitierung und Vervielfältigung – auch auszugsweise – zum Zwecke der Weitergabe an </a:t>
              </a:r>
              <a:br>
                <a:rPr lang="en-US" sz="900" b="0"/>
              </a:br>
              <a:r>
                <a:rPr lang="en-US" sz="900" b="0"/>
                <a:t>Dritte ist nur mit vorheriger schriftlicher Zustimmung von McKinsey &amp; Company gestattet.</a:t>
              </a:r>
              <a:br>
                <a:rPr lang="en-US" sz="900" b="0"/>
              </a:br>
              <a:r>
                <a:rPr lang="en-US" sz="900" b="0"/>
                <a:t>Die hier zusammengefassten Texte und Grafiken wurden von McKinsey &amp; Company im Rahmen einer Präsentation eingesetzt; sie stellen keine vollständige Dokumentation der Veranstaltung dar.</a:t>
              </a:r>
            </a:p>
          </p:txBody>
        </p:sp>
      </p:grpSp>
      <p:sp>
        <p:nvSpPr>
          <p:cNvPr id="13348" name="Rectangle 1060"/>
          <p:cNvSpPr>
            <a:spLocks noChangeArrowheads="1"/>
          </p:cNvSpPr>
          <p:nvPr userDrawn="1"/>
        </p:nvSpPr>
        <p:spPr bwMode="auto">
          <a:xfrm>
            <a:off x="6388100" y="933450"/>
            <a:ext cx="1419225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 algn="l" defTabSz="933450" eaLnBrk="0" hangingPunct="0">
              <a:spcBef>
                <a:spcPct val="0"/>
              </a:spcBef>
            </a:pPr>
            <a:r>
              <a:rPr lang="en-US" sz="900" dirty="0" smtClean="0"/>
              <a:t>Copyright </a:t>
            </a:r>
            <a:r>
              <a:rPr lang="en-US" sz="900" dirty="0"/>
              <a:t>2001</a:t>
            </a:r>
          </a:p>
        </p:txBody>
      </p:sp>
    </p:spTree>
  </p:cSld>
  <p:clrMapOvr>
    <a:masterClrMapping/>
  </p:clrMapOvr>
  <p:transition>
    <p:zoom/>
    <p:sndAc>
      <p:endSnd/>
    </p:sndAc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85B83814-E2BB-4C8E-909A-7E1DD120FB07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zoom/>
    <p:sndAc>
      <p:endSnd/>
    </p:sndAc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18300" y="234950"/>
            <a:ext cx="2197100" cy="2286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2238" y="234950"/>
            <a:ext cx="6443662" cy="22860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6B7789B0-8D61-4C00-B7AC-CF8C22530C96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zoom/>
    <p:sndAc>
      <p:endSnd/>
    </p:sndAc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238" y="234950"/>
            <a:ext cx="8793162" cy="2889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122238" y="1298575"/>
            <a:ext cx="8793162" cy="1222375"/>
          </a:xfrm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8620125" y="36513"/>
            <a:ext cx="295275" cy="122237"/>
          </a:xfrm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7010400" y="6643688"/>
            <a:ext cx="1905000" cy="182562"/>
          </a:xfrm>
        </p:spPr>
        <p:txBody>
          <a:bodyPr/>
          <a:lstStyle>
            <a:lvl1pPr>
              <a:defRPr/>
            </a:lvl1pPr>
          </a:lstStyle>
          <a:p>
            <a:fld id="{668D8EAB-A523-4BEE-BF0C-2861E70A5951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zoom/>
    <p:sndAc>
      <p:endSnd/>
    </p:sndAc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F03E32A1-09B7-4C1C-B0A0-08163D90A171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zoom/>
    <p:sndAc>
      <p:endSnd/>
    </p:sndAc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681C0EFA-C03E-4277-874F-29949C03C9E4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zoom/>
    <p:sndAc>
      <p:endSnd/>
    </p:sndAc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2238" y="1298575"/>
            <a:ext cx="4319587" cy="12223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94225" y="1298575"/>
            <a:ext cx="4321175" cy="12223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F1B3DFF9-4B26-4D27-939B-7CB3FE961A9D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zoom/>
    <p:sndAc>
      <p:endSnd/>
    </p:sndAc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D8F87C05-814A-4A76-8BCF-90A1C3499E1A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zoom/>
    <p:sndAc>
      <p:endSnd/>
    </p:sndAc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5AB9A6F1-46A1-49F9-A22A-C5D2EC32C5E2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zoom/>
    <p:sndAc>
      <p:endSnd/>
    </p:sndAc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FEDFAEEB-3857-405E-A1A7-BCE9084F7069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zoom/>
    <p:sndAc>
      <p:endSnd/>
    </p:sndAc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C7135052-BAF0-44EF-919D-CC86BAD73BB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zoom/>
    <p:sndAc>
      <p:endSnd/>
    </p:sndAc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2301E792-D8C7-4C32-B22F-51D2B1A07AA1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zoom/>
    <p:sndAc>
      <p:endSnd/>
    </p:sndAc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doc id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8620125" y="36513"/>
            <a:ext cx="295275" cy="122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r" defTabSz="912813">
              <a:spcBef>
                <a:spcPct val="0"/>
              </a:spcBef>
              <a:defRPr sz="800" b="0">
                <a:solidFill>
                  <a:srgbClr val="000000"/>
                </a:solidFill>
              </a:defRPr>
            </a:lvl1pPr>
          </a:lstStyle>
          <a:p>
            <a:endParaRPr lang="de-DE"/>
          </a:p>
        </p:txBody>
      </p:sp>
      <p:sp>
        <p:nvSpPr>
          <p:cNvPr id="1030" name="pg num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10400" y="6643688"/>
            <a:ext cx="1905000" cy="182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r" defTabSz="912813">
              <a:spcBef>
                <a:spcPct val="0"/>
              </a:spcBef>
              <a:defRPr sz="1200" b="0">
                <a:solidFill>
                  <a:srgbClr val="000000"/>
                </a:solidFill>
              </a:defRPr>
            </a:lvl1pPr>
          </a:lstStyle>
          <a:p>
            <a:fld id="{1CDDB7EC-155D-49CB-98A3-52828F384662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22238" y="234950"/>
            <a:ext cx="8793162" cy="288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2238" y="1298575"/>
            <a:ext cx="8793162" cy="1222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grpSp>
        <p:nvGrpSpPr>
          <p:cNvPr id="1096" name="McK Slide Elements"/>
          <p:cNvGrpSpPr>
            <a:grpSpLocks/>
          </p:cNvGrpSpPr>
          <p:nvPr/>
        </p:nvGrpSpPr>
        <p:grpSpPr bwMode="auto">
          <a:xfrm>
            <a:off x="122238" y="542925"/>
            <a:ext cx="8793162" cy="6288088"/>
            <a:chOff x="77" y="342"/>
            <a:chExt cx="5539" cy="3961"/>
          </a:xfrm>
        </p:grpSpPr>
        <p:sp>
          <p:nvSpPr>
            <p:cNvPr id="1032" name="McK Measure" hidden="1"/>
            <p:cNvSpPr txBox="1">
              <a:spLocks noChangeArrowheads="1"/>
            </p:cNvSpPr>
            <p:nvPr userDrawn="1"/>
          </p:nvSpPr>
          <p:spPr bwMode="auto">
            <a:xfrm>
              <a:off x="77" y="342"/>
              <a:ext cx="5539" cy="15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0" tIns="0" rIns="0" bIns="0">
              <a:spAutoFit/>
            </a:bodyPr>
            <a:lstStyle/>
            <a:p>
              <a:pPr algn="l" defTabSz="912813">
                <a:spcBef>
                  <a:spcPct val="0"/>
                </a:spcBef>
              </a:pPr>
              <a:r>
                <a:rPr lang="en-US" b="0"/>
                <a:t>Unit of measure</a:t>
              </a:r>
            </a:p>
          </p:txBody>
        </p:sp>
        <p:sp>
          <p:nvSpPr>
            <p:cNvPr id="1033" name="McK Footnote" hidden="1"/>
            <p:cNvSpPr txBox="1">
              <a:spLocks noChangeArrowheads="1"/>
            </p:cNvSpPr>
            <p:nvPr userDrawn="1"/>
          </p:nvSpPr>
          <p:spPr bwMode="auto">
            <a:xfrm>
              <a:off x="81" y="4045"/>
              <a:ext cx="5249" cy="25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0" tIns="0" rIns="0" bIns="0">
              <a:spAutoFit/>
            </a:bodyPr>
            <a:lstStyle/>
            <a:p>
              <a:pPr marL="585788" indent="-585788" algn="l" defTabSz="912813">
                <a:spcBef>
                  <a:spcPct val="0"/>
                </a:spcBef>
                <a:tabLst>
                  <a:tab pos="544513" algn="r"/>
                </a:tabLst>
              </a:pPr>
              <a:r>
                <a:rPr lang="en-US" sz="1200" b="0">
                  <a:solidFill>
                    <a:srgbClr val="000000"/>
                  </a:solidFill>
                </a:rPr>
                <a:t>	*	Footnote</a:t>
              </a:r>
            </a:p>
            <a:p>
              <a:pPr marL="585788" indent="-585788" algn="l" defTabSz="912813">
                <a:spcBef>
                  <a:spcPct val="20000"/>
                </a:spcBef>
                <a:tabLst>
                  <a:tab pos="544513" algn="r"/>
                </a:tabLst>
              </a:pPr>
              <a:r>
                <a:rPr lang="en-US" sz="1200" b="0">
                  <a:solidFill>
                    <a:srgbClr val="000000"/>
                  </a:solidFill>
                </a:rPr>
                <a:t>	Quelle:	Source</a:t>
              </a:r>
            </a:p>
          </p:txBody>
        </p:sp>
      </p:grpSp>
      <p:grpSp>
        <p:nvGrpSpPr>
          <p:cNvPr id="1082" name="McK Legende" hidden="1"/>
          <p:cNvGrpSpPr>
            <a:grpSpLocks/>
          </p:cNvGrpSpPr>
          <p:nvPr/>
        </p:nvGrpSpPr>
        <p:grpSpPr bwMode="auto">
          <a:xfrm>
            <a:off x="7839075" y="700088"/>
            <a:ext cx="1081088" cy="696912"/>
            <a:chOff x="4839" y="432"/>
            <a:chExt cx="668" cy="430"/>
          </a:xfrm>
        </p:grpSpPr>
        <p:sp>
          <p:nvSpPr>
            <p:cNvPr id="1067" name="Rectangle 43" hidden="1"/>
            <p:cNvSpPr>
              <a:spLocks noChangeArrowheads="1"/>
            </p:cNvSpPr>
            <p:nvPr/>
          </p:nvSpPr>
          <p:spPr bwMode="auto">
            <a:xfrm>
              <a:off x="4839" y="445"/>
              <a:ext cx="227" cy="113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0" tIns="0" rIns="0" bIns="0"/>
            <a:lstStyle/>
            <a:p>
              <a:pPr algn="l" defTabSz="933450">
                <a:spcBef>
                  <a:spcPct val="0"/>
                </a:spcBef>
              </a:pPr>
              <a:endParaRPr lang="de-DE" b="0"/>
            </a:p>
          </p:txBody>
        </p:sp>
        <p:sp>
          <p:nvSpPr>
            <p:cNvPr id="1068" name="Rectangle 44" hidden="1"/>
            <p:cNvSpPr>
              <a:spLocks noChangeArrowheads="1"/>
            </p:cNvSpPr>
            <p:nvPr/>
          </p:nvSpPr>
          <p:spPr bwMode="auto">
            <a:xfrm>
              <a:off x="5135" y="432"/>
              <a:ext cx="372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0" tIns="0" rIns="0" bIns="0"/>
            <a:lstStyle/>
            <a:p>
              <a:pPr algn="l" defTabSz="892175" eaLnBrk="0" hangingPunct="0">
                <a:spcBef>
                  <a:spcPct val="0"/>
                </a:spcBef>
              </a:pPr>
              <a:r>
                <a:rPr lang="en-US" sz="1400" b="0"/>
                <a:t>Legend</a:t>
              </a:r>
            </a:p>
          </p:txBody>
        </p:sp>
        <p:sp>
          <p:nvSpPr>
            <p:cNvPr id="1069" name="Rectangle 45" hidden="1"/>
            <p:cNvSpPr>
              <a:spLocks noChangeArrowheads="1"/>
            </p:cNvSpPr>
            <p:nvPr/>
          </p:nvSpPr>
          <p:spPr bwMode="auto">
            <a:xfrm>
              <a:off x="5135" y="580"/>
              <a:ext cx="372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0" tIns="0" rIns="0" bIns="0"/>
            <a:lstStyle/>
            <a:p>
              <a:pPr algn="l" defTabSz="892175" eaLnBrk="0" hangingPunct="0">
                <a:spcBef>
                  <a:spcPct val="0"/>
                </a:spcBef>
              </a:pPr>
              <a:r>
                <a:rPr lang="en-US" sz="1400" b="0"/>
                <a:t>Legend</a:t>
              </a:r>
            </a:p>
          </p:txBody>
        </p:sp>
        <p:sp>
          <p:nvSpPr>
            <p:cNvPr id="1070" name="Rectangle 46" hidden="1"/>
            <p:cNvSpPr>
              <a:spLocks noChangeArrowheads="1"/>
            </p:cNvSpPr>
            <p:nvPr/>
          </p:nvSpPr>
          <p:spPr bwMode="auto">
            <a:xfrm>
              <a:off x="5135" y="728"/>
              <a:ext cx="372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0" tIns="0" rIns="0" bIns="0"/>
            <a:lstStyle/>
            <a:p>
              <a:pPr algn="l" defTabSz="892175" eaLnBrk="0" hangingPunct="0">
                <a:spcBef>
                  <a:spcPct val="0"/>
                </a:spcBef>
              </a:pPr>
              <a:r>
                <a:rPr lang="en-US" sz="1400" b="0"/>
                <a:t>Legend</a:t>
              </a:r>
            </a:p>
          </p:txBody>
        </p:sp>
        <p:sp>
          <p:nvSpPr>
            <p:cNvPr id="1071" name="Rectangle 47" hidden="1"/>
            <p:cNvSpPr>
              <a:spLocks noChangeArrowheads="1"/>
            </p:cNvSpPr>
            <p:nvPr/>
          </p:nvSpPr>
          <p:spPr bwMode="auto">
            <a:xfrm>
              <a:off x="4839" y="595"/>
              <a:ext cx="227" cy="113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0" tIns="0" rIns="0" bIns="0"/>
            <a:lstStyle/>
            <a:p>
              <a:pPr algn="l" defTabSz="933450">
                <a:spcBef>
                  <a:spcPct val="0"/>
                </a:spcBef>
              </a:pPr>
              <a:endParaRPr lang="de-DE" b="0"/>
            </a:p>
          </p:txBody>
        </p:sp>
        <p:sp>
          <p:nvSpPr>
            <p:cNvPr id="1072" name="Rectangle 48" hidden="1"/>
            <p:cNvSpPr>
              <a:spLocks noChangeArrowheads="1"/>
            </p:cNvSpPr>
            <p:nvPr/>
          </p:nvSpPr>
          <p:spPr bwMode="auto">
            <a:xfrm>
              <a:off x="4839" y="738"/>
              <a:ext cx="227" cy="113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0" tIns="0" rIns="0" bIns="0"/>
            <a:lstStyle/>
            <a:p>
              <a:pPr algn="l" defTabSz="933450">
                <a:spcBef>
                  <a:spcPct val="0"/>
                </a:spcBef>
              </a:pPr>
              <a:endParaRPr lang="de-DE" b="0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>
    <p:zoom/>
    <p:sndAc>
      <p:endSnd/>
    </p:sndAc>
  </p:transition>
  <p:hf hdr="0" ftr="0" dt="0"/>
  <p:txStyles>
    <p:titleStyle>
      <a:lvl1pPr algn="l" defTabSz="912813" rtl="0" fontAlgn="base">
        <a:spcBef>
          <a:spcPct val="0"/>
        </a:spcBef>
        <a:spcAft>
          <a:spcPct val="0"/>
        </a:spcAft>
        <a:defRPr sz="1900" b="1">
          <a:solidFill>
            <a:schemeClr val="tx2"/>
          </a:solidFill>
          <a:latin typeface="+mj-lt"/>
          <a:ea typeface="+mj-ea"/>
          <a:cs typeface="+mj-cs"/>
        </a:defRPr>
      </a:lvl1pPr>
      <a:lvl2pPr algn="l" defTabSz="912813" rtl="0" fontAlgn="base">
        <a:spcBef>
          <a:spcPct val="0"/>
        </a:spcBef>
        <a:spcAft>
          <a:spcPct val="0"/>
        </a:spcAft>
        <a:defRPr sz="1900" b="1">
          <a:solidFill>
            <a:schemeClr val="tx2"/>
          </a:solidFill>
          <a:latin typeface="Arial" charset="0"/>
        </a:defRPr>
      </a:lvl2pPr>
      <a:lvl3pPr algn="l" defTabSz="912813" rtl="0" fontAlgn="base">
        <a:spcBef>
          <a:spcPct val="0"/>
        </a:spcBef>
        <a:spcAft>
          <a:spcPct val="0"/>
        </a:spcAft>
        <a:defRPr sz="1900" b="1">
          <a:solidFill>
            <a:schemeClr val="tx2"/>
          </a:solidFill>
          <a:latin typeface="Arial" charset="0"/>
        </a:defRPr>
      </a:lvl3pPr>
      <a:lvl4pPr algn="l" defTabSz="912813" rtl="0" fontAlgn="base">
        <a:spcBef>
          <a:spcPct val="0"/>
        </a:spcBef>
        <a:spcAft>
          <a:spcPct val="0"/>
        </a:spcAft>
        <a:defRPr sz="1900" b="1">
          <a:solidFill>
            <a:schemeClr val="tx2"/>
          </a:solidFill>
          <a:latin typeface="Arial" charset="0"/>
        </a:defRPr>
      </a:lvl4pPr>
      <a:lvl5pPr algn="l" defTabSz="912813" rtl="0" fontAlgn="base">
        <a:spcBef>
          <a:spcPct val="0"/>
        </a:spcBef>
        <a:spcAft>
          <a:spcPct val="0"/>
        </a:spcAft>
        <a:defRPr sz="1900" b="1">
          <a:solidFill>
            <a:schemeClr val="tx2"/>
          </a:solidFill>
          <a:latin typeface="Arial" charset="0"/>
        </a:defRPr>
      </a:lvl5pPr>
      <a:lvl6pPr marL="457200" algn="l" defTabSz="912813" rtl="0" fontAlgn="base">
        <a:spcBef>
          <a:spcPct val="0"/>
        </a:spcBef>
        <a:spcAft>
          <a:spcPct val="0"/>
        </a:spcAft>
        <a:defRPr sz="1900" b="1">
          <a:solidFill>
            <a:schemeClr val="tx2"/>
          </a:solidFill>
          <a:latin typeface="Arial" charset="0"/>
        </a:defRPr>
      </a:lvl6pPr>
      <a:lvl7pPr marL="914400" algn="l" defTabSz="912813" rtl="0" fontAlgn="base">
        <a:spcBef>
          <a:spcPct val="0"/>
        </a:spcBef>
        <a:spcAft>
          <a:spcPct val="0"/>
        </a:spcAft>
        <a:defRPr sz="1900" b="1">
          <a:solidFill>
            <a:schemeClr val="tx2"/>
          </a:solidFill>
          <a:latin typeface="Arial" charset="0"/>
        </a:defRPr>
      </a:lvl7pPr>
      <a:lvl8pPr marL="1371600" algn="l" defTabSz="912813" rtl="0" fontAlgn="base">
        <a:spcBef>
          <a:spcPct val="0"/>
        </a:spcBef>
        <a:spcAft>
          <a:spcPct val="0"/>
        </a:spcAft>
        <a:defRPr sz="1900" b="1">
          <a:solidFill>
            <a:schemeClr val="tx2"/>
          </a:solidFill>
          <a:latin typeface="Arial" charset="0"/>
        </a:defRPr>
      </a:lvl8pPr>
      <a:lvl9pPr marL="1828800" algn="l" defTabSz="912813" rtl="0" fontAlgn="base">
        <a:spcBef>
          <a:spcPct val="0"/>
        </a:spcBef>
        <a:spcAft>
          <a:spcPct val="0"/>
        </a:spcAft>
        <a:defRPr sz="1900" b="1">
          <a:solidFill>
            <a:schemeClr val="tx2"/>
          </a:solidFill>
          <a:latin typeface="Arial" charset="0"/>
        </a:defRPr>
      </a:lvl9pPr>
    </p:titleStyle>
    <p:bodyStyle>
      <a:lvl1pPr algn="l" defTabSz="912813" rtl="0" fontAlgn="base">
        <a:spcBef>
          <a:spcPct val="0"/>
        </a:spcBef>
        <a:spcAft>
          <a:spcPct val="0"/>
        </a:spcAft>
        <a:buSzPct val="120000"/>
        <a:defRPr sz="1600">
          <a:solidFill>
            <a:schemeClr val="tx1"/>
          </a:solidFill>
          <a:latin typeface="+mn-lt"/>
          <a:ea typeface="+mn-ea"/>
          <a:cs typeface="+mn-cs"/>
        </a:defRPr>
      </a:lvl1pPr>
      <a:lvl2pPr marL="147638" indent="-146050" algn="l" defTabSz="912813" rtl="0" fontAlgn="base">
        <a:spcBef>
          <a:spcPct val="0"/>
        </a:spcBef>
        <a:spcAft>
          <a:spcPct val="0"/>
        </a:spcAft>
        <a:buSzPct val="120000"/>
        <a:buChar char="•"/>
        <a:defRPr sz="1600">
          <a:solidFill>
            <a:schemeClr val="tx1"/>
          </a:solidFill>
          <a:latin typeface="+mn-lt"/>
        </a:defRPr>
      </a:lvl2pPr>
      <a:lvl3pPr marL="301625" indent="-152400" algn="l" defTabSz="912813" rtl="0" fontAlgn="base">
        <a:spcBef>
          <a:spcPct val="0"/>
        </a:spcBef>
        <a:spcAft>
          <a:spcPct val="0"/>
        </a:spcAft>
        <a:buChar char="–"/>
        <a:defRPr sz="1600">
          <a:solidFill>
            <a:schemeClr val="tx1"/>
          </a:solidFill>
          <a:latin typeface="+mn-lt"/>
        </a:defRPr>
      </a:lvl3pPr>
      <a:lvl4pPr marL="441325" indent="-138113" algn="l" defTabSz="912813" rtl="0" fontAlgn="base">
        <a:spcBef>
          <a:spcPct val="0"/>
        </a:spcBef>
        <a:spcAft>
          <a:spcPct val="0"/>
        </a:spcAft>
        <a:buSzPct val="89000"/>
        <a:buChar char="•"/>
        <a:defRPr sz="1600">
          <a:solidFill>
            <a:schemeClr val="tx1"/>
          </a:solidFill>
          <a:latin typeface="+mn-lt"/>
        </a:defRPr>
      </a:lvl4pPr>
      <a:lvl5pPr marL="593725" indent="-150813" algn="l" defTabSz="912813" rtl="0" fontAlgn="base">
        <a:spcBef>
          <a:spcPct val="0"/>
        </a:spcBef>
        <a:spcAft>
          <a:spcPct val="0"/>
        </a:spcAft>
        <a:buSzPct val="75000"/>
        <a:buChar char="–"/>
        <a:defRPr sz="1600">
          <a:solidFill>
            <a:schemeClr val="tx1"/>
          </a:solidFill>
          <a:latin typeface="+mn-lt"/>
        </a:defRPr>
      </a:lvl5pPr>
      <a:lvl6pPr marL="1050925" indent="-150813" algn="l" defTabSz="912813" rtl="0" fontAlgn="base">
        <a:spcBef>
          <a:spcPct val="0"/>
        </a:spcBef>
        <a:spcAft>
          <a:spcPct val="0"/>
        </a:spcAft>
        <a:buSzPct val="75000"/>
        <a:buChar char="–"/>
        <a:defRPr sz="1600">
          <a:solidFill>
            <a:schemeClr val="tx1"/>
          </a:solidFill>
          <a:latin typeface="+mn-lt"/>
        </a:defRPr>
      </a:lvl6pPr>
      <a:lvl7pPr marL="1508125" indent="-150813" algn="l" defTabSz="912813" rtl="0" fontAlgn="base">
        <a:spcBef>
          <a:spcPct val="0"/>
        </a:spcBef>
        <a:spcAft>
          <a:spcPct val="0"/>
        </a:spcAft>
        <a:buSzPct val="75000"/>
        <a:buChar char="–"/>
        <a:defRPr sz="1600">
          <a:solidFill>
            <a:schemeClr val="tx1"/>
          </a:solidFill>
          <a:latin typeface="+mn-lt"/>
        </a:defRPr>
      </a:lvl7pPr>
      <a:lvl8pPr marL="1965325" indent="-150813" algn="l" defTabSz="912813" rtl="0" fontAlgn="base">
        <a:spcBef>
          <a:spcPct val="0"/>
        </a:spcBef>
        <a:spcAft>
          <a:spcPct val="0"/>
        </a:spcAft>
        <a:buSzPct val="75000"/>
        <a:buChar char="–"/>
        <a:defRPr sz="1600">
          <a:solidFill>
            <a:schemeClr val="tx1"/>
          </a:solidFill>
          <a:latin typeface="+mn-lt"/>
        </a:defRPr>
      </a:lvl8pPr>
      <a:lvl9pPr marL="2422525" indent="-150813" algn="l" defTabSz="912813" rtl="0" fontAlgn="base">
        <a:spcBef>
          <a:spcPct val="0"/>
        </a:spcBef>
        <a:spcAft>
          <a:spcPct val="0"/>
        </a:spcAft>
        <a:buSzPct val="75000"/>
        <a:buChar char="–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.bin"/><Relationship Id="rId13" Type="http://schemas.openxmlformats.org/officeDocument/2006/relationships/image" Target="../media/image11.wmf"/><Relationship Id="rId3" Type="http://schemas.openxmlformats.org/officeDocument/2006/relationships/image" Target="../media/image13.emf"/><Relationship Id="rId7" Type="http://schemas.openxmlformats.org/officeDocument/2006/relationships/image" Target="../media/image15.wmf"/><Relationship Id="rId12" Type="http://schemas.openxmlformats.org/officeDocument/2006/relationships/oleObject" Target="../embeddings/oleObject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6.bin"/><Relationship Id="rId11" Type="http://schemas.openxmlformats.org/officeDocument/2006/relationships/image" Target="../media/image10.wmf"/><Relationship Id="rId5" Type="http://schemas.openxmlformats.org/officeDocument/2006/relationships/image" Target="../media/image14.wmf"/><Relationship Id="rId15" Type="http://schemas.openxmlformats.org/officeDocument/2006/relationships/image" Target="../media/image12.wmf"/><Relationship Id="rId10" Type="http://schemas.openxmlformats.org/officeDocument/2006/relationships/oleObject" Target="../embeddings/oleObject8.bin"/><Relationship Id="rId4" Type="http://schemas.openxmlformats.org/officeDocument/2006/relationships/oleObject" Target="../embeddings/oleObject5.bin"/><Relationship Id="rId9" Type="http://schemas.openxmlformats.org/officeDocument/2006/relationships/image" Target="../media/image9.wmf"/><Relationship Id="rId14" Type="http://schemas.openxmlformats.org/officeDocument/2006/relationships/oleObject" Target="../embeddings/oleObject10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stor.org/stable/30036705?seq=1#metadata_info_tab_contents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8.emf"/><Relationship Id="rId5" Type="http://schemas.openxmlformats.org/officeDocument/2006/relationships/image" Target="../media/image17.wmf"/><Relationship Id="rId4" Type="http://schemas.openxmlformats.org/officeDocument/2006/relationships/oleObject" Target="../embeddings/oleObject11.bin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19.em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em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28.wmf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45.wmf"/><Relationship Id="rId4" Type="http://schemas.openxmlformats.org/officeDocument/2006/relationships/oleObject" Target="../embeddings/oleObject13.bin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e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13" Type="http://schemas.openxmlformats.org/officeDocument/2006/relationships/image" Target="../media/image8.emf"/><Relationship Id="rId3" Type="http://schemas.openxmlformats.org/officeDocument/2006/relationships/image" Target="../media/image13.emf"/><Relationship Id="rId7" Type="http://schemas.openxmlformats.org/officeDocument/2006/relationships/image" Target="../media/image10.wmf"/><Relationship Id="rId12" Type="http://schemas.openxmlformats.org/officeDocument/2006/relationships/image" Target="../media/image7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11" Type="http://schemas.openxmlformats.org/officeDocument/2006/relationships/image" Target="../media/image12.wmf"/><Relationship Id="rId5" Type="http://schemas.openxmlformats.org/officeDocument/2006/relationships/image" Target="../media/image9.wmf"/><Relationship Id="rId10" Type="http://schemas.openxmlformats.org/officeDocument/2006/relationships/oleObject" Target="../embeddings/oleObject4.bin"/><Relationship Id="rId4" Type="http://schemas.openxmlformats.org/officeDocument/2006/relationships/oleObject" Target="../embeddings/oleObject1.bin"/><Relationship Id="rId9" Type="http://schemas.openxmlformats.org/officeDocument/2006/relationships/image" Target="../media/image11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6EFBA6B-8A48-446C-8018-7426BB72D1CE}" type="slidenum">
              <a:rPr lang="en-US"/>
              <a:pPr/>
              <a:t>0</a:t>
            </a:fld>
            <a:endParaRPr lang="en-US"/>
          </a:p>
        </p:txBody>
      </p:sp>
      <p:sp>
        <p:nvSpPr>
          <p:cNvPr id="1074178" name="Rectangle 2"/>
          <p:cNvSpPr>
            <a:spLocks noChangeArrowheads="1"/>
          </p:cNvSpPr>
          <p:nvPr/>
        </p:nvSpPr>
        <p:spPr bwMode="invGray">
          <a:xfrm>
            <a:off x="1131888" y="914400"/>
            <a:ext cx="6889750" cy="4963885"/>
          </a:xfrm>
          <a:prstGeom prst="rect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1">
                  <a:gamma/>
                  <a:tint val="83529"/>
                  <a:invGamma/>
                </a:scheme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lIns="93286" tIns="46643" rIns="93286" bIns="46643" anchor="ctr"/>
          <a:lstStyle/>
          <a:p>
            <a:pPr defTabSz="933450">
              <a:spcBef>
                <a:spcPct val="0"/>
              </a:spcBef>
            </a:pPr>
            <a:endParaRPr lang="de-DE" sz="1200" b="0"/>
          </a:p>
        </p:txBody>
      </p:sp>
      <p:sp>
        <p:nvSpPr>
          <p:cNvPr id="1074180" name="Rectangle 4"/>
          <p:cNvSpPr>
            <a:spLocks noChangeArrowheads="1"/>
          </p:cNvSpPr>
          <p:nvPr/>
        </p:nvSpPr>
        <p:spPr bwMode="auto">
          <a:xfrm>
            <a:off x="7331075" y="0"/>
            <a:ext cx="1611313" cy="219075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lIns="93286" tIns="46643" rIns="93286" bIns="46643" anchor="ctr"/>
          <a:lstStyle/>
          <a:p>
            <a:pPr defTabSz="933450">
              <a:spcBef>
                <a:spcPct val="0"/>
              </a:spcBef>
            </a:pPr>
            <a:endParaRPr lang="de-DE" sz="1200" b="0"/>
          </a:p>
        </p:txBody>
      </p:sp>
      <p:sp>
        <p:nvSpPr>
          <p:cNvPr id="1074181" name="Rectangle 5"/>
          <p:cNvSpPr>
            <a:spLocks noChangeArrowheads="1"/>
          </p:cNvSpPr>
          <p:nvPr/>
        </p:nvSpPr>
        <p:spPr bwMode="auto">
          <a:xfrm>
            <a:off x="8348663" y="6567488"/>
            <a:ext cx="795337" cy="29051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Rectangle 3"/>
          <p:cNvSpPr>
            <a:spLocks noChangeArrowheads="1"/>
          </p:cNvSpPr>
          <p:nvPr/>
        </p:nvSpPr>
        <p:spPr bwMode="auto">
          <a:xfrm>
            <a:off x="1285505" y="914401"/>
            <a:ext cx="7314210" cy="35360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41022" rIns="82045" bIns="41022">
            <a:spAutoFit/>
          </a:bodyPr>
          <a:lstStyle/>
          <a:p>
            <a:pPr algn="l" defTabSz="912813">
              <a:lnSpc>
                <a:spcPct val="110000"/>
              </a:lnSpc>
              <a:spcBef>
                <a:spcPct val="0"/>
              </a:spcBef>
            </a:pPr>
            <a:r>
              <a:rPr lang="en-US" sz="3200" dirty="0" smtClean="0">
                <a:solidFill>
                  <a:schemeClr val="tx2"/>
                </a:solidFill>
              </a:rPr>
              <a:t>MARKETING ANALYTICS I</a:t>
            </a:r>
          </a:p>
          <a:p>
            <a:pPr algn="l" defTabSz="912813">
              <a:lnSpc>
                <a:spcPct val="110000"/>
              </a:lnSpc>
              <a:spcBef>
                <a:spcPct val="0"/>
              </a:spcBef>
            </a:pPr>
            <a:endParaRPr lang="en-US" sz="1200" dirty="0" smtClean="0">
              <a:solidFill>
                <a:schemeClr val="tx2"/>
              </a:solidFill>
            </a:endParaRPr>
          </a:p>
          <a:p>
            <a:pPr algn="l" defTabSz="912813">
              <a:lnSpc>
                <a:spcPct val="110000"/>
              </a:lnSpc>
              <a:spcBef>
                <a:spcPct val="0"/>
              </a:spcBef>
            </a:pPr>
            <a:r>
              <a:rPr lang="en-US" sz="3200" dirty="0" smtClean="0">
                <a:solidFill>
                  <a:schemeClr val="tx2"/>
                </a:solidFill>
              </a:rPr>
              <a:t>SESSION 6:</a:t>
            </a:r>
          </a:p>
          <a:p>
            <a:pPr algn="l" defTabSz="912813">
              <a:lnSpc>
                <a:spcPct val="110000"/>
              </a:lnSpc>
              <a:spcBef>
                <a:spcPct val="0"/>
              </a:spcBef>
            </a:pPr>
            <a:endParaRPr lang="en-US" sz="3200" dirty="0">
              <a:solidFill>
                <a:schemeClr val="tx2"/>
              </a:solidFill>
            </a:endParaRPr>
          </a:p>
          <a:p>
            <a:pPr algn="l" defTabSz="912813">
              <a:lnSpc>
                <a:spcPct val="110000"/>
              </a:lnSpc>
              <a:spcBef>
                <a:spcPct val="0"/>
              </a:spcBef>
            </a:pPr>
            <a:r>
              <a:rPr lang="en-US" sz="3200" dirty="0" smtClean="0">
                <a:solidFill>
                  <a:schemeClr val="tx2"/>
                </a:solidFill>
              </a:rPr>
              <a:t>Multinomial Choice Models:</a:t>
            </a:r>
          </a:p>
          <a:p>
            <a:pPr algn="l" defTabSz="912813">
              <a:lnSpc>
                <a:spcPct val="110000"/>
              </a:lnSpc>
              <a:spcBef>
                <a:spcPct val="0"/>
              </a:spcBef>
            </a:pPr>
            <a:r>
              <a:rPr lang="en-US" sz="3200" dirty="0" smtClean="0">
                <a:solidFill>
                  <a:schemeClr val="tx2"/>
                </a:solidFill>
              </a:rPr>
              <a:t>In Class Exercise</a:t>
            </a:r>
          </a:p>
          <a:p>
            <a:pPr algn="l" defTabSz="912813">
              <a:lnSpc>
                <a:spcPct val="110000"/>
              </a:lnSpc>
              <a:spcBef>
                <a:spcPct val="0"/>
              </a:spcBef>
            </a:pPr>
            <a:endParaRPr lang="en-US" sz="3200" dirty="0">
              <a:solidFill>
                <a:schemeClr val="tx2"/>
              </a:solidFill>
            </a:endParaRPr>
          </a:p>
        </p:txBody>
      </p:sp>
      <p:sp>
        <p:nvSpPr>
          <p:cNvPr id="11" name="Rectangle 7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230313" y="4343431"/>
            <a:ext cx="6100762" cy="15081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 marL="342900" indent="-342900" algn="l" defTabSz="912813">
              <a:spcBef>
                <a:spcPct val="0"/>
              </a:spcBef>
              <a:buSzPct val="120000"/>
            </a:pPr>
            <a:endParaRPr lang="en-US" sz="2000" b="0" dirty="0"/>
          </a:p>
          <a:p>
            <a:pPr marL="342900" indent="-342900" algn="l" defTabSz="912813">
              <a:lnSpc>
                <a:spcPct val="130000"/>
              </a:lnSpc>
              <a:spcBef>
                <a:spcPct val="0"/>
              </a:spcBef>
              <a:buSzPct val="120000"/>
            </a:pPr>
            <a:r>
              <a:rPr lang="en-US" sz="2000" b="0" i="1" dirty="0" smtClean="0"/>
              <a:t>Professor </a:t>
            </a:r>
            <a:r>
              <a:rPr lang="en-US" sz="2000" b="0" i="1" dirty="0" err="1" smtClean="0"/>
              <a:t>Sonnier</a:t>
            </a:r>
            <a:endParaRPr lang="en-US" sz="2000" b="0" i="1" dirty="0" smtClean="0"/>
          </a:p>
          <a:p>
            <a:pPr marL="342900" indent="-342900" algn="l" defTabSz="912813">
              <a:lnSpc>
                <a:spcPct val="130000"/>
              </a:lnSpc>
              <a:spcBef>
                <a:spcPct val="0"/>
              </a:spcBef>
              <a:buSzPct val="120000"/>
            </a:pPr>
            <a:r>
              <a:rPr lang="en-US" sz="2000" b="0" i="1" dirty="0" smtClean="0"/>
              <a:t>Texas MSBA Program</a:t>
            </a:r>
          </a:p>
          <a:p>
            <a:pPr marL="342900" indent="-342900" algn="l" defTabSz="912813">
              <a:lnSpc>
                <a:spcPct val="130000"/>
              </a:lnSpc>
              <a:spcBef>
                <a:spcPct val="0"/>
              </a:spcBef>
              <a:buSzPct val="120000"/>
            </a:pPr>
            <a:r>
              <a:rPr lang="en-US" sz="2000" b="0" i="1" dirty="0" smtClean="0"/>
              <a:t>Fall </a:t>
            </a:r>
            <a:r>
              <a:rPr lang="en-US" sz="2000" b="0" i="1" dirty="0" smtClean="0"/>
              <a:t>2022</a:t>
            </a:r>
            <a:endParaRPr lang="en-US" sz="2000" b="0" i="1" dirty="0" smtClean="0"/>
          </a:p>
        </p:txBody>
      </p:sp>
    </p:spTree>
    <p:extLst>
      <p:ext uri="{BB962C8B-B14F-4D97-AF65-F5344CB8AC3E}">
        <p14:creationId xmlns:p14="http://schemas.microsoft.com/office/powerpoint/2010/main" val="443771094"/>
      </p:ext>
    </p:extLst>
  </p:cSld>
  <p:clrMapOvr>
    <a:masterClrMapping/>
  </p:clrMapOvr>
  <p:transition>
    <p:zoom/>
    <p:sndAc>
      <p:endSnd/>
    </p:sndAc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03E32A1-09B7-4C1C-B0A0-08163D90A171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632" y="1634325"/>
            <a:ext cx="8780466" cy="1291335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22238" y="65567"/>
            <a:ext cx="8793162" cy="292388"/>
          </a:xfrm>
        </p:spPr>
        <p:txBody>
          <a:bodyPr/>
          <a:lstStyle/>
          <a:p>
            <a:r>
              <a:rPr lang="en-US" dirty="0" smtClean="0"/>
              <a:t>CHOICE BASED CONJOINT DATA</a:t>
            </a:r>
            <a:endParaRPr lang="en-US" dirty="0"/>
          </a:p>
        </p:txBody>
      </p:sp>
      <p:sp>
        <p:nvSpPr>
          <p:cNvPr id="10" name="Rectangle 36"/>
          <p:cNvSpPr>
            <a:spLocks noChangeArrowheads="1"/>
          </p:cNvSpPr>
          <p:nvPr/>
        </p:nvSpPr>
        <p:spPr bwMode="auto">
          <a:xfrm>
            <a:off x="363538" y="417134"/>
            <a:ext cx="6775450" cy="466951"/>
          </a:xfrm>
          <a:prstGeom prst="rect">
            <a:avLst/>
          </a:prstGeom>
          <a:solidFill>
            <a:schemeClr val="accent2"/>
          </a:solidFill>
          <a:ln w="9525" algn="ctr">
            <a:noFill/>
            <a:round/>
            <a:headEnd/>
            <a:tailEnd/>
          </a:ln>
        </p:spPr>
        <p:txBody>
          <a:bodyPr lIns="93296" tIns="46648" rIns="93296" bIns="46648"/>
          <a:lstStyle/>
          <a:p>
            <a:pPr algn="ctr" defTabSz="933450">
              <a:spcBef>
                <a:spcPct val="50000"/>
              </a:spcBef>
            </a:pPr>
            <a:endParaRPr lang="en-US"/>
          </a:p>
        </p:txBody>
      </p:sp>
      <p:sp>
        <p:nvSpPr>
          <p:cNvPr id="11" name="Rectangle 5"/>
          <p:cNvSpPr txBox="1">
            <a:spLocks noChangeArrowheads="1"/>
          </p:cNvSpPr>
          <p:nvPr/>
        </p:nvSpPr>
        <p:spPr bwMode="auto">
          <a:xfrm>
            <a:off x="636588" y="479643"/>
            <a:ext cx="6502400" cy="292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900" i="1" dirty="0" smtClean="0">
                <a:solidFill>
                  <a:schemeClr val="tx2"/>
                </a:solidFill>
              </a:rPr>
              <a:t>Coded Design Matrix for One Respondent</a:t>
            </a:r>
            <a:endParaRPr lang="en-US" sz="1900" i="1" dirty="0">
              <a:solidFill>
                <a:schemeClr val="tx2"/>
              </a:solidFill>
            </a:endParaRPr>
          </a:p>
        </p:txBody>
      </p:sp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96864211"/>
              </p:ext>
            </p:extLst>
          </p:nvPr>
        </p:nvGraphicFramePr>
        <p:xfrm>
          <a:off x="300038" y="3055938"/>
          <a:ext cx="8331200" cy="527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789" name="Equation" r:id="rId4" imgW="3822480" imgH="241200" progId="Equation.DSMT4">
                  <p:embed/>
                </p:oleObj>
              </mc:Choice>
              <mc:Fallback>
                <p:oleObj name="Equation" r:id="rId4" imgW="382248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00038" y="3055938"/>
                        <a:ext cx="8331200" cy="527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39170800"/>
              </p:ext>
            </p:extLst>
          </p:nvPr>
        </p:nvGraphicFramePr>
        <p:xfrm>
          <a:off x="2594768" y="3525131"/>
          <a:ext cx="3044825" cy="1109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790" name="Equation" r:id="rId6" imgW="1396800" imgH="507960" progId="Equation.DSMT4">
                  <p:embed/>
                </p:oleObj>
              </mc:Choice>
              <mc:Fallback>
                <p:oleObj name="Equation" r:id="rId6" imgW="1396800" imgH="5079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94768" y="3525131"/>
                        <a:ext cx="3044825" cy="11096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38836663"/>
              </p:ext>
            </p:extLst>
          </p:nvPr>
        </p:nvGraphicFramePr>
        <p:xfrm>
          <a:off x="3573463" y="1410216"/>
          <a:ext cx="3556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791" name="Equation" r:id="rId8" imgW="355320" imgH="203040" progId="Equation.DSMT4">
                  <p:embed/>
                </p:oleObj>
              </mc:Choice>
              <mc:Fallback>
                <p:oleObj name="Equation" r:id="rId8" imgW="35532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573463" y="1410216"/>
                        <a:ext cx="355600" cy="203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52317435"/>
              </p:ext>
            </p:extLst>
          </p:nvPr>
        </p:nvGraphicFramePr>
        <p:xfrm>
          <a:off x="1613695" y="1410216"/>
          <a:ext cx="3302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792" name="Equation" r:id="rId10" imgW="330120" imgH="203040" progId="Equation.DSMT4">
                  <p:embed/>
                </p:oleObj>
              </mc:Choice>
              <mc:Fallback>
                <p:oleObj name="Equation" r:id="rId10" imgW="33012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613695" y="1410216"/>
                        <a:ext cx="330200" cy="203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66190791"/>
              </p:ext>
            </p:extLst>
          </p:nvPr>
        </p:nvGraphicFramePr>
        <p:xfrm>
          <a:off x="5645150" y="1420586"/>
          <a:ext cx="3429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793" name="Equation" r:id="rId12" imgW="342720" imgH="203040" progId="Equation.DSMT4">
                  <p:embed/>
                </p:oleObj>
              </mc:Choice>
              <mc:Fallback>
                <p:oleObj name="Equation" r:id="rId12" imgW="34272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5645150" y="1420586"/>
                        <a:ext cx="342900" cy="203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/>
          <p:cNvSpPr/>
          <p:nvPr/>
        </p:nvSpPr>
        <p:spPr bwMode="auto">
          <a:xfrm>
            <a:off x="672363" y="1511816"/>
            <a:ext cx="329122" cy="1543666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3296" tIns="46648" rIns="93296" bIns="46648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3345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2729762" y="1511818"/>
            <a:ext cx="329122" cy="1543666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3296" tIns="46648" rIns="93296" bIns="46648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3345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4787164" y="1511815"/>
            <a:ext cx="329122" cy="1543666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3296" tIns="46648" rIns="93296" bIns="46648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3345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6822792" y="1522699"/>
            <a:ext cx="329122" cy="1543666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3296" tIns="46648" rIns="93296" bIns="46648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3345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aphicFrame>
        <p:nvGraphicFramePr>
          <p:cNvPr id="19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82894554"/>
              </p:ext>
            </p:extLst>
          </p:nvPr>
        </p:nvGraphicFramePr>
        <p:xfrm>
          <a:off x="7677150" y="1430338"/>
          <a:ext cx="3556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794" name="Equation" r:id="rId14" imgW="355320" imgH="203040" progId="Equation.DSMT4">
                  <p:embed/>
                </p:oleObj>
              </mc:Choice>
              <mc:Fallback>
                <p:oleObj name="Equation" r:id="rId14" imgW="35532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7677150" y="1430338"/>
                        <a:ext cx="355600" cy="203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354919" y="5290457"/>
            <a:ext cx="4479698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2"/>
                </a:solidFill>
              </a:rPr>
              <a:t>What about different forms of utility?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3352100"/>
      </p:ext>
    </p:extLst>
  </p:cSld>
  <p:clrMapOvr>
    <a:masterClrMapping/>
  </p:clrMapOvr>
  <p:transition>
    <p:zoom/>
    <p:sndAc>
      <p:endSnd/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6" grpId="0" animBg="1"/>
      <p:bldP spid="17" grpId="0" animBg="1"/>
      <p:bldP spid="18" grpId="0" animBg="1"/>
      <p:bldP spid="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03E32A1-09B7-4C1C-B0A0-08163D90A171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23690" t="14233" r="25239" b="9366"/>
          <a:stretch/>
        </p:blipFill>
        <p:spPr>
          <a:xfrm>
            <a:off x="1639027" y="1531818"/>
            <a:ext cx="5759583" cy="4846612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22238" y="65567"/>
            <a:ext cx="8793162" cy="292388"/>
          </a:xfrm>
        </p:spPr>
        <p:txBody>
          <a:bodyPr/>
          <a:lstStyle/>
          <a:p>
            <a:r>
              <a:rPr lang="en-US" dirty="0" smtClean="0"/>
              <a:t>CHOICE BASED CONJOINT DATA</a:t>
            </a:r>
            <a:endParaRPr lang="en-US" dirty="0"/>
          </a:p>
        </p:txBody>
      </p:sp>
      <p:sp>
        <p:nvSpPr>
          <p:cNvPr id="7" name="Rectangle 36"/>
          <p:cNvSpPr>
            <a:spLocks noChangeArrowheads="1"/>
          </p:cNvSpPr>
          <p:nvPr/>
        </p:nvSpPr>
        <p:spPr bwMode="auto">
          <a:xfrm>
            <a:off x="363538" y="417134"/>
            <a:ext cx="6775450" cy="466951"/>
          </a:xfrm>
          <a:prstGeom prst="rect">
            <a:avLst/>
          </a:prstGeom>
          <a:solidFill>
            <a:schemeClr val="accent2"/>
          </a:solidFill>
          <a:ln w="9525" algn="ctr">
            <a:noFill/>
            <a:round/>
            <a:headEnd/>
            <a:tailEnd/>
          </a:ln>
        </p:spPr>
        <p:txBody>
          <a:bodyPr lIns="93296" tIns="46648" rIns="93296" bIns="46648"/>
          <a:lstStyle/>
          <a:p>
            <a:pPr algn="ctr" defTabSz="933450">
              <a:spcBef>
                <a:spcPct val="50000"/>
              </a:spcBef>
            </a:pPr>
            <a:endParaRPr lang="en-US"/>
          </a:p>
        </p:txBody>
      </p:sp>
      <p:sp>
        <p:nvSpPr>
          <p:cNvPr id="8" name="Rectangle 5"/>
          <p:cNvSpPr txBox="1">
            <a:spLocks noChangeArrowheads="1"/>
          </p:cNvSpPr>
          <p:nvPr/>
        </p:nvSpPr>
        <p:spPr bwMode="auto">
          <a:xfrm>
            <a:off x="636588" y="479643"/>
            <a:ext cx="6502400" cy="292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900" i="1" dirty="0" smtClean="0">
                <a:solidFill>
                  <a:schemeClr val="tx2"/>
                </a:solidFill>
              </a:rPr>
              <a:t>If You Want to Really Complicate Matters…</a:t>
            </a:r>
            <a:endParaRPr lang="en-US" sz="1900" i="1" dirty="0">
              <a:solidFill>
                <a:schemeClr val="tx2"/>
              </a:solidFill>
            </a:endParaRPr>
          </a:p>
        </p:txBody>
      </p:sp>
      <p:sp>
        <p:nvSpPr>
          <p:cNvPr id="2" name="Rounded Rectangle 1">
            <a:hlinkClick r:id="rId3"/>
          </p:cNvPr>
          <p:cNvSpPr/>
          <p:nvPr/>
        </p:nvSpPr>
        <p:spPr bwMode="auto">
          <a:xfrm>
            <a:off x="7483151" y="2631233"/>
            <a:ext cx="1054359" cy="671804"/>
          </a:xfrm>
          <a:prstGeom prst="round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3296" tIns="46648" rIns="93296" bIns="46648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3345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" name="Rounded Rectangle 2">
            <a:hlinkClick r:id="rId3"/>
          </p:cNvPr>
          <p:cNvSpPr/>
          <p:nvPr/>
        </p:nvSpPr>
        <p:spPr bwMode="auto">
          <a:xfrm>
            <a:off x="7674429" y="5784980"/>
            <a:ext cx="1240971" cy="376644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3296" tIns="46648" rIns="93296" bIns="46648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3345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1" u="none" strike="noStrike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rPr>
              <a:t>LINK</a:t>
            </a:r>
          </a:p>
        </p:txBody>
      </p:sp>
    </p:spTree>
    <p:extLst>
      <p:ext uri="{BB962C8B-B14F-4D97-AF65-F5344CB8AC3E}">
        <p14:creationId xmlns:p14="http://schemas.microsoft.com/office/powerpoint/2010/main" val="4215798485"/>
      </p:ext>
    </p:extLst>
  </p:cSld>
  <p:clrMapOvr>
    <a:masterClrMapping/>
  </p:clrMapOvr>
  <p:transition>
    <p:zoom/>
    <p:sndAc>
      <p:endSnd/>
    </p:sndAc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03E32A1-09B7-4C1C-B0A0-08163D90A171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934" y="1851378"/>
            <a:ext cx="8780466" cy="1291335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22238" y="234950"/>
            <a:ext cx="8793162" cy="292388"/>
          </a:xfrm>
        </p:spPr>
        <p:txBody>
          <a:bodyPr/>
          <a:lstStyle/>
          <a:p>
            <a:r>
              <a:rPr lang="en-US" dirty="0" smtClean="0"/>
              <a:t>CHOICE BASED CONJOINT DATA</a:t>
            </a:r>
            <a:endParaRPr lang="en-US" dirty="0"/>
          </a:p>
        </p:txBody>
      </p:sp>
      <p:sp>
        <p:nvSpPr>
          <p:cNvPr id="10" name="Rectangle 36"/>
          <p:cNvSpPr>
            <a:spLocks noChangeArrowheads="1"/>
          </p:cNvSpPr>
          <p:nvPr/>
        </p:nvSpPr>
        <p:spPr bwMode="auto">
          <a:xfrm>
            <a:off x="476250" y="741362"/>
            <a:ext cx="6775450" cy="466951"/>
          </a:xfrm>
          <a:prstGeom prst="rect">
            <a:avLst/>
          </a:prstGeom>
          <a:solidFill>
            <a:schemeClr val="accent2"/>
          </a:solidFill>
          <a:ln w="9525" algn="ctr">
            <a:noFill/>
            <a:round/>
            <a:headEnd/>
            <a:tailEnd/>
          </a:ln>
        </p:spPr>
        <p:txBody>
          <a:bodyPr lIns="93296" tIns="46648" rIns="93296" bIns="46648"/>
          <a:lstStyle/>
          <a:p>
            <a:pPr algn="ctr" defTabSz="933450">
              <a:spcBef>
                <a:spcPct val="50000"/>
              </a:spcBef>
            </a:pPr>
            <a:endParaRPr lang="en-US"/>
          </a:p>
        </p:txBody>
      </p:sp>
      <p:sp>
        <p:nvSpPr>
          <p:cNvPr id="11" name="Rectangle 5"/>
          <p:cNvSpPr txBox="1">
            <a:spLocks noChangeArrowheads="1"/>
          </p:cNvSpPr>
          <p:nvPr/>
        </p:nvSpPr>
        <p:spPr bwMode="auto">
          <a:xfrm>
            <a:off x="636588" y="793750"/>
            <a:ext cx="6502400" cy="292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900" i="1" dirty="0" smtClean="0">
                <a:solidFill>
                  <a:schemeClr val="tx2"/>
                </a:solidFill>
              </a:rPr>
              <a:t>Coded Design Matrix and Choices for One Respondent</a:t>
            </a:r>
            <a:endParaRPr lang="en-US" sz="1900" i="1" dirty="0">
              <a:solidFill>
                <a:schemeClr val="tx2"/>
              </a:solidFill>
            </a:endParaRPr>
          </a:p>
        </p:txBody>
      </p:sp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61395059"/>
              </p:ext>
            </p:extLst>
          </p:nvPr>
        </p:nvGraphicFramePr>
        <p:xfrm>
          <a:off x="4892221" y="3647879"/>
          <a:ext cx="3784600" cy="3205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438" name="Equation" r:id="rId4" imgW="2489040" imgH="2108160" progId="Equation.DSMT4">
                  <p:embed/>
                </p:oleObj>
              </mc:Choice>
              <mc:Fallback>
                <p:oleObj name="Equation" r:id="rId4" imgW="2489040" imgH="21081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92221" y="3647879"/>
                        <a:ext cx="3784600" cy="32051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9632" y="4144207"/>
            <a:ext cx="3845071" cy="249948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9632" y="1441941"/>
            <a:ext cx="3845071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2"/>
                </a:solidFill>
              </a:rPr>
              <a:t>Design Matrix (the X data)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34934" y="3730260"/>
            <a:ext cx="3845071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2"/>
                </a:solidFill>
              </a:rPr>
              <a:t>Coded Choice Data (the y data)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0845901"/>
      </p:ext>
    </p:extLst>
  </p:cSld>
  <p:clrMapOvr>
    <a:masterClrMapping/>
  </p:clrMapOvr>
  <p:transition>
    <p:zoom/>
    <p:sndAc>
      <p:endSnd/>
    </p:sndAc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03E32A1-09B7-4C1C-B0A0-08163D90A171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7" name="Rectangle 36"/>
          <p:cNvSpPr>
            <a:spLocks noChangeArrowheads="1"/>
          </p:cNvSpPr>
          <p:nvPr/>
        </p:nvSpPr>
        <p:spPr bwMode="auto">
          <a:xfrm>
            <a:off x="476250" y="741362"/>
            <a:ext cx="6775450" cy="466951"/>
          </a:xfrm>
          <a:prstGeom prst="rect">
            <a:avLst/>
          </a:prstGeom>
          <a:solidFill>
            <a:schemeClr val="accent2"/>
          </a:solidFill>
          <a:ln w="9525" algn="ctr">
            <a:noFill/>
            <a:round/>
            <a:headEnd/>
            <a:tailEnd/>
          </a:ln>
        </p:spPr>
        <p:txBody>
          <a:bodyPr lIns="93296" tIns="46648" rIns="93296" bIns="46648"/>
          <a:lstStyle/>
          <a:p>
            <a:pPr algn="ctr" defTabSz="933450">
              <a:spcBef>
                <a:spcPct val="50000"/>
              </a:spcBef>
            </a:pPr>
            <a:endParaRPr lang="en-US"/>
          </a:p>
        </p:txBody>
      </p:sp>
      <p:sp>
        <p:nvSpPr>
          <p:cNvPr id="8" name="Rectangle 5"/>
          <p:cNvSpPr txBox="1">
            <a:spLocks noChangeArrowheads="1"/>
          </p:cNvSpPr>
          <p:nvPr/>
        </p:nvSpPr>
        <p:spPr bwMode="auto">
          <a:xfrm>
            <a:off x="636588" y="793750"/>
            <a:ext cx="6502400" cy="292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900" i="1" dirty="0" smtClean="0">
                <a:solidFill>
                  <a:schemeClr val="tx2"/>
                </a:solidFill>
              </a:rPr>
              <a:t>Your Mission</a:t>
            </a:r>
            <a:endParaRPr lang="en-US" sz="1900" i="1" dirty="0">
              <a:solidFill>
                <a:schemeClr val="tx2"/>
              </a:solidFill>
            </a:endParaRP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15920180"/>
              </p:ext>
            </p:extLst>
          </p:nvPr>
        </p:nvGraphicFramePr>
        <p:xfrm>
          <a:off x="1465263" y="1419225"/>
          <a:ext cx="5767387" cy="4922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036" name="Document" r:id="rId3" imgW="5946064" imgH="5056517" progId="Word.Document.12">
                  <p:embed/>
                </p:oleObj>
              </mc:Choice>
              <mc:Fallback>
                <p:oleObj name="Document" r:id="rId3" imgW="5946064" imgH="5056517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465263" y="1419225"/>
                        <a:ext cx="5767387" cy="49228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22238" y="234950"/>
            <a:ext cx="8793162" cy="292388"/>
          </a:xfrm>
        </p:spPr>
        <p:txBody>
          <a:bodyPr/>
          <a:lstStyle/>
          <a:p>
            <a:r>
              <a:rPr lang="en-US" dirty="0" smtClean="0"/>
              <a:t>CHOICE BASED CONJOINT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7782459"/>
      </p:ext>
    </p:extLst>
  </p:cSld>
  <p:clrMapOvr>
    <a:masterClrMapping/>
  </p:clrMapOvr>
  <p:transition>
    <p:zoom/>
    <p:sndAc>
      <p:endSnd/>
    </p:sndAc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AB9A6F1-46A1-49F9-A22A-C5D2EC32C5E2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5" name="Rectangle 36"/>
          <p:cNvSpPr>
            <a:spLocks noChangeArrowheads="1"/>
          </p:cNvSpPr>
          <p:nvPr/>
        </p:nvSpPr>
        <p:spPr bwMode="auto">
          <a:xfrm>
            <a:off x="476250" y="447447"/>
            <a:ext cx="6775450" cy="466951"/>
          </a:xfrm>
          <a:prstGeom prst="rect">
            <a:avLst/>
          </a:prstGeom>
          <a:solidFill>
            <a:schemeClr val="accent2"/>
          </a:solidFill>
          <a:ln w="9525" algn="ctr">
            <a:noFill/>
            <a:round/>
            <a:headEnd/>
            <a:tailEnd/>
          </a:ln>
        </p:spPr>
        <p:txBody>
          <a:bodyPr lIns="93296" tIns="46648" rIns="93296" bIns="46648"/>
          <a:lstStyle/>
          <a:p>
            <a:pPr algn="ctr" defTabSz="933450">
              <a:spcBef>
                <a:spcPct val="50000"/>
              </a:spcBef>
            </a:pPr>
            <a:r>
              <a:rPr lang="en-US" i="1" dirty="0" smtClean="0">
                <a:solidFill>
                  <a:schemeClr val="tx2"/>
                </a:solidFill>
              </a:rPr>
              <a:t>Steps to Perform ML Estimation of Logit Model</a:t>
            </a:r>
            <a:endParaRPr lang="en-US" i="1" dirty="0">
              <a:solidFill>
                <a:schemeClr val="tx2"/>
              </a:soli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22238" y="60780"/>
            <a:ext cx="8793162" cy="292388"/>
          </a:xfrm>
        </p:spPr>
        <p:txBody>
          <a:bodyPr/>
          <a:lstStyle/>
          <a:p>
            <a:r>
              <a:rPr lang="en-US" dirty="0" smtClean="0"/>
              <a:t>DISCRETE CHOICE</a:t>
            </a:r>
            <a:endParaRPr lang="en-US" dirty="0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476250" y="1129009"/>
            <a:ext cx="3095789" cy="53860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Take initial guess at a and b (zero works!)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Compute utilities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 err="1" smtClean="0">
                <a:solidFill>
                  <a:schemeClr val="tx2"/>
                </a:solidFill>
              </a:rPr>
              <a:t>Exponentiate</a:t>
            </a:r>
            <a:r>
              <a:rPr lang="en-US" sz="2000" dirty="0" smtClean="0">
                <a:solidFill>
                  <a:schemeClr val="tx2"/>
                </a:solidFill>
              </a:rPr>
              <a:t> utilities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Compute choice Probabilities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Compute likelihood of each observation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Take logs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Sum log likelihood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Let computer search to find a and b to maximize log-likelihood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b="42527"/>
          <a:stretch/>
        </p:blipFill>
        <p:spPr>
          <a:xfrm>
            <a:off x="3572039" y="1439346"/>
            <a:ext cx="5527892" cy="2729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528127"/>
      </p:ext>
    </p:extLst>
  </p:cSld>
  <p:clrMapOvr>
    <a:masterClrMapping/>
  </p:clrMapOvr>
  <p:transition>
    <p:zoom/>
    <p:sndAc>
      <p:endSnd/>
    </p:sndAc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03E32A1-09B7-4C1C-B0A0-08163D90A171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7" name="Rectangle 36"/>
          <p:cNvSpPr>
            <a:spLocks noChangeArrowheads="1"/>
          </p:cNvSpPr>
          <p:nvPr/>
        </p:nvSpPr>
        <p:spPr bwMode="auto">
          <a:xfrm>
            <a:off x="239374" y="749067"/>
            <a:ext cx="7663653" cy="466951"/>
          </a:xfrm>
          <a:prstGeom prst="rect">
            <a:avLst/>
          </a:prstGeom>
          <a:solidFill>
            <a:schemeClr val="accent2"/>
          </a:solidFill>
          <a:ln w="9525" algn="ctr">
            <a:noFill/>
            <a:round/>
            <a:headEnd/>
            <a:tailEnd/>
          </a:ln>
        </p:spPr>
        <p:txBody>
          <a:bodyPr lIns="93296" tIns="46648" rIns="93296" bIns="46648"/>
          <a:lstStyle/>
          <a:p>
            <a:pPr algn="ctr" defTabSz="933450">
              <a:spcBef>
                <a:spcPct val="50000"/>
              </a:spcBef>
            </a:pPr>
            <a:endParaRPr lang="en-US"/>
          </a:p>
        </p:txBody>
      </p:sp>
      <p:sp>
        <p:nvSpPr>
          <p:cNvPr id="8" name="Rectangle 5"/>
          <p:cNvSpPr txBox="1">
            <a:spLocks noChangeArrowheads="1"/>
          </p:cNvSpPr>
          <p:nvPr/>
        </p:nvSpPr>
        <p:spPr bwMode="auto">
          <a:xfrm>
            <a:off x="636587" y="793750"/>
            <a:ext cx="7266441" cy="292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900" i="1" dirty="0" smtClean="0">
                <a:solidFill>
                  <a:schemeClr val="tx2"/>
                </a:solidFill>
              </a:rPr>
              <a:t>Utility for </a:t>
            </a:r>
            <a:r>
              <a:rPr lang="en-US" sz="1900" i="1" dirty="0" err="1" smtClean="0">
                <a:solidFill>
                  <a:schemeClr val="tx2"/>
                </a:solidFill>
              </a:rPr>
              <a:t>i</a:t>
            </a:r>
            <a:r>
              <a:rPr lang="en-US" sz="1900" i="1" dirty="0" smtClean="0">
                <a:solidFill>
                  <a:schemeClr val="tx2"/>
                </a:solidFill>
              </a:rPr>
              <a:t>=1, t=1 (First person, first task)</a:t>
            </a:r>
            <a:endParaRPr lang="en-US" sz="1900" i="1" dirty="0">
              <a:solidFill>
                <a:schemeClr val="tx2"/>
              </a:solidFill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22238" y="234950"/>
            <a:ext cx="8793162" cy="292388"/>
          </a:xfrm>
        </p:spPr>
        <p:txBody>
          <a:bodyPr/>
          <a:lstStyle/>
          <a:p>
            <a:r>
              <a:rPr lang="en-US" dirty="0" smtClean="0"/>
              <a:t>CHOICE BASED CONJOINT DATA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857" y="2059749"/>
            <a:ext cx="2284200" cy="41721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72601" y="1412745"/>
            <a:ext cx="4357007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2"/>
                </a:solidFill>
              </a:rPr>
              <a:t>Initial guess for parameters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72601" y="3033104"/>
            <a:ext cx="6534150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2"/>
                </a:solidFill>
              </a:rPr>
              <a:t>X data for first individual (all tasks, all alternatives)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601" y="3568385"/>
            <a:ext cx="8780466" cy="129133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72601" y="5149347"/>
            <a:ext cx="6534150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2"/>
                </a:solidFill>
              </a:rPr>
              <a:t>Utilities for first individual, task 1, task 2,…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4"/>
          <a:srcRect b="64870"/>
          <a:stretch/>
        </p:blipFill>
        <p:spPr>
          <a:xfrm>
            <a:off x="385354" y="5474848"/>
            <a:ext cx="4898341" cy="1260121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870857" y="3745895"/>
            <a:ext cx="2046514" cy="940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928256" y="3745892"/>
            <a:ext cx="2046514" cy="940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4963884" y="3756778"/>
            <a:ext cx="2046514" cy="940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7011996" y="3756778"/>
            <a:ext cx="2046514" cy="940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881741" y="2352959"/>
            <a:ext cx="2273315" cy="12400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4212231"/>
      </p:ext>
    </p:extLst>
  </p:cSld>
  <p:clrMapOvr>
    <a:masterClrMapping/>
  </p:clrMapOvr>
  <p:transition>
    <p:zoom/>
    <p:sndAc>
      <p:endSnd/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03E32A1-09B7-4C1C-B0A0-08163D90A171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14500"/>
            <a:ext cx="9144000" cy="51435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22238" y="234950"/>
            <a:ext cx="8793162" cy="292388"/>
          </a:xfrm>
        </p:spPr>
        <p:txBody>
          <a:bodyPr/>
          <a:lstStyle/>
          <a:p>
            <a:r>
              <a:rPr lang="en-US" dirty="0" smtClean="0"/>
              <a:t>CHOICE BASED CONJOINT DATA</a:t>
            </a:r>
            <a:endParaRPr lang="en-US" dirty="0"/>
          </a:p>
        </p:txBody>
      </p:sp>
      <p:sp>
        <p:nvSpPr>
          <p:cNvPr id="9" name="Rectangle 36"/>
          <p:cNvSpPr>
            <a:spLocks noChangeArrowheads="1"/>
          </p:cNvSpPr>
          <p:nvPr/>
        </p:nvSpPr>
        <p:spPr bwMode="auto">
          <a:xfrm>
            <a:off x="239375" y="749067"/>
            <a:ext cx="7535636" cy="466951"/>
          </a:xfrm>
          <a:prstGeom prst="rect">
            <a:avLst/>
          </a:prstGeom>
          <a:solidFill>
            <a:schemeClr val="accent2"/>
          </a:solidFill>
          <a:ln w="9525" algn="ctr">
            <a:noFill/>
            <a:round/>
            <a:headEnd/>
            <a:tailEnd/>
          </a:ln>
        </p:spPr>
        <p:txBody>
          <a:bodyPr lIns="93296" tIns="46648" rIns="93296" bIns="46648"/>
          <a:lstStyle/>
          <a:p>
            <a:pPr algn="ctr" defTabSz="933450">
              <a:spcBef>
                <a:spcPct val="50000"/>
              </a:spcBef>
            </a:pPr>
            <a:endParaRPr lang="en-US"/>
          </a:p>
        </p:txBody>
      </p:sp>
      <p:sp>
        <p:nvSpPr>
          <p:cNvPr id="10" name="Rectangle 5"/>
          <p:cNvSpPr txBox="1">
            <a:spLocks noChangeArrowheads="1"/>
          </p:cNvSpPr>
          <p:nvPr/>
        </p:nvSpPr>
        <p:spPr bwMode="auto">
          <a:xfrm>
            <a:off x="636587" y="793750"/>
            <a:ext cx="7266441" cy="292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900" i="1" dirty="0" smtClean="0">
                <a:solidFill>
                  <a:schemeClr val="tx2"/>
                </a:solidFill>
              </a:rPr>
              <a:t>Utility Calculations:  </a:t>
            </a:r>
            <a:r>
              <a:rPr lang="en-US" sz="1900" i="1" dirty="0" err="1" smtClean="0">
                <a:solidFill>
                  <a:schemeClr val="tx2"/>
                </a:solidFill>
              </a:rPr>
              <a:t>i</a:t>
            </a:r>
            <a:r>
              <a:rPr lang="en-US" sz="1900" i="1" dirty="0" smtClean="0">
                <a:solidFill>
                  <a:schemeClr val="tx2"/>
                </a:solidFill>
              </a:rPr>
              <a:t>=1, j=1,t=1</a:t>
            </a:r>
            <a:endParaRPr lang="en-US" sz="1900" i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3207408"/>
      </p:ext>
    </p:extLst>
  </p:cSld>
  <p:clrMapOvr>
    <a:masterClrMapping/>
  </p:clrMapOvr>
  <p:transition>
    <p:zoom/>
    <p:sndAc>
      <p:endSnd/>
    </p:sndAc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03E32A1-09B7-4C1C-B0A0-08163D90A171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82750"/>
            <a:ext cx="9144000" cy="51435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22238" y="234950"/>
            <a:ext cx="8793162" cy="292388"/>
          </a:xfrm>
        </p:spPr>
        <p:txBody>
          <a:bodyPr/>
          <a:lstStyle/>
          <a:p>
            <a:r>
              <a:rPr lang="en-US" dirty="0" smtClean="0"/>
              <a:t>CHOICE BASED CONJOINT DATA</a:t>
            </a:r>
            <a:endParaRPr lang="en-US" dirty="0"/>
          </a:p>
        </p:txBody>
      </p:sp>
      <p:sp>
        <p:nvSpPr>
          <p:cNvPr id="7" name="Rectangle 36"/>
          <p:cNvSpPr>
            <a:spLocks noChangeArrowheads="1"/>
          </p:cNvSpPr>
          <p:nvPr/>
        </p:nvSpPr>
        <p:spPr bwMode="auto">
          <a:xfrm>
            <a:off x="239375" y="749067"/>
            <a:ext cx="7535636" cy="466951"/>
          </a:xfrm>
          <a:prstGeom prst="rect">
            <a:avLst/>
          </a:prstGeom>
          <a:solidFill>
            <a:schemeClr val="accent2"/>
          </a:solidFill>
          <a:ln w="9525" algn="ctr">
            <a:noFill/>
            <a:round/>
            <a:headEnd/>
            <a:tailEnd/>
          </a:ln>
        </p:spPr>
        <p:txBody>
          <a:bodyPr lIns="93296" tIns="46648" rIns="93296" bIns="46648"/>
          <a:lstStyle/>
          <a:p>
            <a:pPr algn="ctr" defTabSz="933450">
              <a:spcBef>
                <a:spcPct val="50000"/>
              </a:spcBef>
            </a:pPr>
            <a:endParaRPr lang="en-US"/>
          </a:p>
        </p:txBody>
      </p:sp>
      <p:sp>
        <p:nvSpPr>
          <p:cNvPr id="8" name="Rectangle 5"/>
          <p:cNvSpPr txBox="1">
            <a:spLocks noChangeArrowheads="1"/>
          </p:cNvSpPr>
          <p:nvPr/>
        </p:nvSpPr>
        <p:spPr bwMode="auto">
          <a:xfrm>
            <a:off x="636587" y="793750"/>
            <a:ext cx="7266441" cy="292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900" i="1" dirty="0" smtClean="0">
                <a:solidFill>
                  <a:schemeClr val="tx2"/>
                </a:solidFill>
              </a:rPr>
              <a:t>Utility Calculations:  </a:t>
            </a:r>
            <a:r>
              <a:rPr lang="en-US" sz="1900" i="1" dirty="0" err="1" smtClean="0">
                <a:solidFill>
                  <a:schemeClr val="tx2"/>
                </a:solidFill>
              </a:rPr>
              <a:t>i</a:t>
            </a:r>
            <a:r>
              <a:rPr lang="en-US" sz="1900" i="1" dirty="0" smtClean="0">
                <a:solidFill>
                  <a:schemeClr val="tx2"/>
                </a:solidFill>
              </a:rPr>
              <a:t>=1, j=2,t=1</a:t>
            </a:r>
            <a:endParaRPr lang="en-US" sz="1900" i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5518577"/>
      </p:ext>
    </p:extLst>
  </p:cSld>
  <p:clrMapOvr>
    <a:masterClrMapping/>
  </p:clrMapOvr>
  <p:transition>
    <p:zoom/>
    <p:sndAc>
      <p:endSnd/>
    </p:sndAc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03E32A1-09B7-4C1C-B0A0-08163D90A171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36964"/>
            <a:ext cx="9144000" cy="51435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22238" y="234950"/>
            <a:ext cx="8793162" cy="292388"/>
          </a:xfrm>
        </p:spPr>
        <p:txBody>
          <a:bodyPr/>
          <a:lstStyle/>
          <a:p>
            <a:r>
              <a:rPr lang="en-US" dirty="0" smtClean="0"/>
              <a:t>CHOICE BASED CONJOINT DATA</a:t>
            </a:r>
            <a:endParaRPr lang="en-US" dirty="0"/>
          </a:p>
        </p:txBody>
      </p:sp>
      <p:sp>
        <p:nvSpPr>
          <p:cNvPr id="7" name="Rectangle 36"/>
          <p:cNvSpPr>
            <a:spLocks noChangeArrowheads="1"/>
          </p:cNvSpPr>
          <p:nvPr/>
        </p:nvSpPr>
        <p:spPr bwMode="auto">
          <a:xfrm>
            <a:off x="239375" y="749067"/>
            <a:ext cx="7535636" cy="466951"/>
          </a:xfrm>
          <a:prstGeom prst="rect">
            <a:avLst/>
          </a:prstGeom>
          <a:solidFill>
            <a:schemeClr val="accent2"/>
          </a:solidFill>
          <a:ln w="9525" algn="ctr">
            <a:noFill/>
            <a:round/>
            <a:headEnd/>
            <a:tailEnd/>
          </a:ln>
        </p:spPr>
        <p:txBody>
          <a:bodyPr lIns="93296" tIns="46648" rIns="93296" bIns="46648"/>
          <a:lstStyle/>
          <a:p>
            <a:pPr algn="ctr" defTabSz="933450">
              <a:spcBef>
                <a:spcPct val="50000"/>
              </a:spcBef>
            </a:pPr>
            <a:endParaRPr lang="en-US"/>
          </a:p>
        </p:txBody>
      </p:sp>
      <p:sp>
        <p:nvSpPr>
          <p:cNvPr id="8" name="Rectangle 5"/>
          <p:cNvSpPr txBox="1">
            <a:spLocks noChangeArrowheads="1"/>
          </p:cNvSpPr>
          <p:nvPr/>
        </p:nvSpPr>
        <p:spPr bwMode="auto">
          <a:xfrm>
            <a:off x="636587" y="793750"/>
            <a:ext cx="7266441" cy="292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900" i="1" dirty="0" smtClean="0">
                <a:solidFill>
                  <a:schemeClr val="tx2"/>
                </a:solidFill>
              </a:rPr>
              <a:t>Utility Calculations:  </a:t>
            </a:r>
            <a:r>
              <a:rPr lang="en-US" sz="1900" i="1" dirty="0" err="1" smtClean="0">
                <a:solidFill>
                  <a:schemeClr val="tx2"/>
                </a:solidFill>
              </a:rPr>
              <a:t>i</a:t>
            </a:r>
            <a:r>
              <a:rPr lang="en-US" sz="1900" i="1" dirty="0" smtClean="0">
                <a:solidFill>
                  <a:schemeClr val="tx2"/>
                </a:solidFill>
              </a:rPr>
              <a:t>=1, j=3,t=1</a:t>
            </a:r>
            <a:endParaRPr lang="en-US" sz="1900" i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2423617"/>
      </p:ext>
    </p:extLst>
  </p:cSld>
  <p:clrMapOvr>
    <a:masterClrMapping/>
  </p:clrMapOvr>
  <p:transition>
    <p:zoom/>
    <p:sndAc>
      <p:endSnd/>
    </p:sndAc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03E32A1-09B7-4C1C-B0A0-08163D90A171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97478"/>
            <a:ext cx="9144000" cy="51435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22238" y="234950"/>
            <a:ext cx="8793162" cy="292388"/>
          </a:xfrm>
        </p:spPr>
        <p:txBody>
          <a:bodyPr/>
          <a:lstStyle/>
          <a:p>
            <a:r>
              <a:rPr lang="en-US" dirty="0" smtClean="0"/>
              <a:t>CHOICE BASED CONJOINT DATA</a:t>
            </a:r>
            <a:endParaRPr lang="en-US" dirty="0"/>
          </a:p>
        </p:txBody>
      </p:sp>
      <p:sp>
        <p:nvSpPr>
          <p:cNvPr id="7" name="Rectangle 36"/>
          <p:cNvSpPr>
            <a:spLocks noChangeArrowheads="1"/>
          </p:cNvSpPr>
          <p:nvPr/>
        </p:nvSpPr>
        <p:spPr bwMode="auto">
          <a:xfrm>
            <a:off x="239375" y="749067"/>
            <a:ext cx="7535636" cy="466951"/>
          </a:xfrm>
          <a:prstGeom prst="rect">
            <a:avLst/>
          </a:prstGeom>
          <a:solidFill>
            <a:schemeClr val="accent2"/>
          </a:solidFill>
          <a:ln w="9525" algn="ctr">
            <a:noFill/>
            <a:round/>
            <a:headEnd/>
            <a:tailEnd/>
          </a:ln>
        </p:spPr>
        <p:txBody>
          <a:bodyPr lIns="93296" tIns="46648" rIns="93296" bIns="46648"/>
          <a:lstStyle/>
          <a:p>
            <a:pPr algn="ctr" defTabSz="933450">
              <a:spcBef>
                <a:spcPct val="50000"/>
              </a:spcBef>
            </a:pPr>
            <a:endParaRPr lang="en-US"/>
          </a:p>
        </p:txBody>
      </p:sp>
      <p:sp>
        <p:nvSpPr>
          <p:cNvPr id="8" name="Rectangle 5"/>
          <p:cNvSpPr txBox="1">
            <a:spLocks noChangeArrowheads="1"/>
          </p:cNvSpPr>
          <p:nvPr/>
        </p:nvSpPr>
        <p:spPr bwMode="auto">
          <a:xfrm>
            <a:off x="636587" y="793750"/>
            <a:ext cx="7266441" cy="292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900" i="1" dirty="0" smtClean="0">
                <a:solidFill>
                  <a:schemeClr val="tx2"/>
                </a:solidFill>
              </a:rPr>
              <a:t>Utility Calculations:  </a:t>
            </a:r>
            <a:r>
              <a:rPr lang="en-US" sz="1900" i="1" dirty="0" err="1" smtClean="0">
                <a:solidFill>
                  <a:schemeClr val="tx2"/>
                </a:solidFill>
              </a:rPr>
              <a:t>i</a:t>
            </a:r>
            <a:r>
              <a:rPr lang="en-US" sz="1900" i="1" dirty="0" smtClean="0">
                <a:solidFill>
                  <a:schemeClr val="tx2"/>
                </a:solidFill>
              </a:rPr>
              <a:t>=1, j=4,t=1</a:t>
            </a:r>
            <a:endParaRPr lang="en-US" sz="1900" i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1870231"/>
      </p:ext>
    </p:extLst>
  </p:cSld>
  <p:clrMapOvr>
    <a:masterClrMapping/>
  </p:clrMapOvr>
  <p:transition>
    <p:zoom/>
    <p:sndAc>
      <p:endSnd/>
    </p:sndAc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AB9A6F1-46A1-49F9-A22A-C5D2EC32C5E2}" type="slidenum">
              <a:rPr lang="en-US" smtClean="0"/>
              <a:pPr/>
              <a:t>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45291"/>
          <a:stretch/>
        </p:blipFill>
        <p:spPr>
          <a:xfrm>
            <a:off x="1948292" y="1701008"/>
            <a:ext cx="4805641" cy="1353341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22238" y="234950"/>
            <a:ext cx="8793162" cy="292388"/>
          </a:xfrm>
        </p:spPr>
        <p:txBody>
          <a:bodyPr/>
          <a:lstStyle/>
          <a:p>
            <a:r>
              <a:rPr lang="en-US" dirty="0" smtClean="0"/>
              <a:t>CHOICE BASED CONJOINT DATA</a:t>
            </a:r>
            <a:endParaRPr lang="en-US" dirty="0"/>
          </a:p>
        </p:txBody>
      </p:sp>
      <p:sp>
        <p:nvSpPr>
          <p:cNvPr id="7" name="Rectangle 36"/>
          <p:cNvSpPr>
            <a:spLocks noChangeArrowheads="1"/>
          </p:cNvSpPr>
          <p:nvPr/>
        </p:nvSpPr>
        <p:spPr bwMode="auto">
          <a:xfrm>
            <a:off x="476250" y="741362"/>
            <a:ext cx="6775450" cy="466951"/>
          </a:xfrm>
          <a:prstGeom prst="rect">
            <a:avLst/>
          </a:prstGeom>
          <a:solidFill>
            <a:schemeClr val="accent2"/>
          </a:solidFill>
          <a:ln w="9525" algn="ctr">
            <a:noFill/>
            <a:round/>
            <a:headEnd/>
            <a:tailEnd/>
          </a:ln>
        </p:spPr>
        <p:txBody>
          <a:bodyPr lIns="93296" tIns="46648" rIns="93296" bIns="46648"/>
          <a:lstStyle/>
          <a:p>
            <a:pPr algn="ctr" defTabSz="933450">
              <a:spcBef>
                <a:spcPct val="50000"/>
              </a:spcBef>
            </a:pPr>
            <a:endParaRPr lang="en-US"/>
          </a:p>
        </p:txBody>
      </p:sp>
      <p:sp>
        <p:nvSpPr>
          <p:cNvPr id="8" name="Rectangle 5"/>
          <p:cNvSpPr txBox="1">
            <a:spLocks noChangeArrowheads="1"/>
          </p:cNvSpPr>
          <p:nvPr/>
        </p:nvSpPr>
        <p:spPr bwMode="auto">
          <a:xfrm>
            <a:off x="636588" y="793750"/>
            <a:ext cx="6502400" cy="292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900" i="1" dirty="0" smtClean="0">
                <a:solidFill>
                  <a:schemeClr val="tx2"/>
                </a:solidFill>
              </a:rPr>
              <a:t>Choice Among Multiple Alternatives</a:t>
            </a:r>
            <a:endParaRPr lang="en-US" sz="1900" i="1" dirty="0">
              <a:solidFill>
                <a:schemeClr val="tx2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512094" y="3860800"/>
            <a:ext cx="6013450" cy="2062103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2"/>
                </a:solidFill>
              </a:rPr>
              <a:t>Up to now we have considered only binomial choice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2"/>
                </a:solidFill>
              </a:rPr>
              <a:t>We considered profiles and a response to the profile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2"/>
                </a:solidFill>
              </a:rPr>
              <a:t>What if we want to consider “Choose profile j” from a set of j=1,…,J profiles?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2"/>
                </a:solidFill>
              </a:rPr>
              <a:t>How to set up experiments to collect data?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2"/>
                </a:solidFill>
              </a:rPr>
              <a:t>How to analyze the data?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4290200"/>
      </p:ext>
    </p:extLst>
  </p:cSld>
  <p:clrMapOvr>
    <a:masterClrMapping/>
  </p:clrMapOvr>
  <p:transition>
    <p:zoom/>
    <p:sndAc>
      <p:endSnd/>
    </p:sndAc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03E32A1-09B7-4C1C-B0A0-08163D90A171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00188"/>
            <a:ext cx="9144000" cy="51435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22238" y="234950"/>
            <a:ext cx="8793162" cy="292388"/>
          </a:xfrm>
        </p:spPr>
        <p:txBody>
          <a:bodyPr/>
          <a:lstStyle/>
          <a:p>
            <a:r>
              <a:rPr lang="en-US" dirty="0" smtClean="0"/>
              <a:t>CHOICE BASED CONJOINT DATA</a:t>
            </a:r>
            <a:endParaRPr lang="en-US" dirty="0"/>
          </a:p>
        </p:txBody>
      </p:sp>
      <p:sp>
        <p:nvSpPr>
          <p:cNvPr id="7" name="Rectangle 36"/>
          <p:cNvSpPr>
            <a:spLocks noChangeArrowheads="1"/>
          </p:cNvSpPr>
          <p:nvPr/>
        </p:nvSpPr>
        <p:spPr bwMode="auto">
          <a:xfrm>
            <a:off x="239375" y="749067"/>
            <a:ext cx="7535636" cy="466951"/>
          </a:xfrm>
          <a:prstGeom prst="rect">
            <a:avLst/>
          </a:prstGeom>
          <a:solidFill>
            <a:schemeClr val="accent2"/>
          </a:solidFill>
          <a:ln w="9525" algn="ctr">
            <a:noFill/>
            <a:round/>
            <a:headEnd/>
            <a:tailEnd/>
          </a:ln>
        </p:spPr>
        <p:txBody>
          <a:bodyPr lIns="93296" tIns="46648" rIns="93296" bIns="46648"/>
          <a:lstStyle/>
          <a:p>
            <a:pPr algn="ctr" defTabSz="933450">
              <a:spcBef>
                <a:spcPct val="50000"/>
              </a:spcBef>
            </a:pPr>
            <a:endParaRPr lang="en-US"/>
          </a:p>
        </p:txBody>
      </p:sp>
      <p:sp>
        <p:nvSpPr>
          <p:cNvPr id="8" name="Rectangle 5"/>
          <p:cNvSpPr txBox="1">
            <a:spLocks noChangeArrowheads="1"/>
          </p:cNvSpPr>
          <p:nvPr/>
        </p:nvSpPr>
        <p:spPr bwMode="auto">
          <a:xfrm>
            <a:off x="636587" y="793750"/>
            <a:ext cx="7266441" cy="292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900" i="1" dirty="0" err="1" smtClean="0">
                <a:solidFill>
                  <a:schemeClr val="tx2"/>
                </a:solidFill>
              </a:rPr>
              <a:t>Exponentiate</a:t>
            </a:r>
            <a:r>
              <a:rPr lang="en-US" sz="1900" i="1" dirty="0" smtClean="0">
                <a:solidFill>
                  <a:schemeClr val="tx2"/>
                </a:solidFill>
              </a:rPr>
              <a:t> the Utilities (example for j=1)</a:t>
            </a:r>
            <a:endParaRPr lang="en-US" sz="1900" i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7719338"/>
      </p:ext>
    </p:extLst>
  </p:cSld>
  <p:clrMapOvr>
    <a:masterClrMapping/>
  </p:clrMapOvr>
  <p:transition>
    <p:zoom/>
    <p:sndAc>
      <p:endSnd/>
    </p:sndAc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03E32A1-09B7-4C1C-B0A0-08163D90A171}" type="slidenum">
              <a:rPr lang="en-US" smtClean="0"/>
              <a:pPr/>
              <a:t>20</a:t>
            </a:fld>
            <a:endParaRPr 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61986395"/>
              </p:ext>
            </p:extLst>
          </p:nvPr>
        </p:nvGraphicFramePr>
        <p:xfrm>
          <a:off x="1224416" y="1735365"/>
          <a:ext cx="5329237" cy="3981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440" name="Equation" r:id="rId3" imgW="3504960" imgH="2616120" progId="Equation.DSMT4">
                  <p:embed/>
                </p:oleObj>
              </mc:Choice>
              <mc:Fallback>
                <p:oleObj name="Equation" r:id="rId3" imgW="3504960" imgH="26161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24416" y="1735365"/>
                        <a:ext cx="5329237" cy="3981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22238" y="234950"/>
            <a:ext cx="8793162" cy="292388"/>
          </a:xfrm>
        </p:spPr>
        <p:txBody>
          <a:bodyPr/>
          <a:lstStyle/>
          <a:p>
            <a:r>
              <a:rPr lang="en-US" dirty="0" smtClean="0"/>
              <a:t>CHOICE BASED CONJOINT DATA</a:t>
            </a:r>
            <a:endParaRPr lang="en-US" dirty="0"/>
          </a:p>
        </p:txBody>
      </p:sp>
      <p:sp>
        <p:nvSpPr>
          <p:cNvPr id="7" name="Rectangle 36"/>
          <p:cNvSpPr>
            <a:spLocks noChangeArrowheads="1"/>
          </p:cNvSpPr>
          <p:nvPr/>
        </p:nvSpPr>
        <p:spPr bwMode="auto">
          <a:xfrm>
            <a:off x="239375" y="749067"/>
            <a:ext cx="7535636" cy="466951"/>
          </a:xfrm>
          <a:prstGeom prst="rect">
            <a:avLst/>
          </a:prstGeom>
          <a:solidFill>
            <a:schemeClr val="accent2"/>
          </a:solidFill>
          <a:ln w="9525" algn="ctr">
            <a:noFill/>
            <a:round/>
            <a:headEnd/>
            <a:tailEnd/>
          </a:ln>
        </p:spPr>
        <p:txBody>
          <a:bodyPr lIns="93296" tIns="46648" rIns="93296" bIns="46648"/>
          <a:lstStyle/>
          <a:p>
            <a:pPr algn="ctr" defTabSz="933450">
              <a:spcBef>
                <a:spcPct val="50000"/>
              </a:spcBef>
            </a:pPr>
            <a:endParaRPr lang="en-US"/>
          </a:p>
        </p:txBody>
      </p:sp>
      <p:sp>
        <p:nvSpPr>
          <p:cNvPr id="8" name="Rectangle 5"/>
          <p:cNvSpPr txBox="1">
            <a:spLocks noChangeArrowheads="1"/>
          </p:cNvSpPr>
          <p:nvPr/>
        </p:nvSpPr>
        <p:spPr bwMode="auto">
          <a:xfrm>
            <a:off x="636587" y="793750"/>
            <a:ext cx="7266441" cy="292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900" i="1" dirty="0" smtClean="0">
                <a:solidFill>
                  <a:schemeClr val="tx2"/>
                </a:solidFill>
              </a:rPr>
              <a:t>Compute the Probabilities</a:t>
            </a:r>
            <a:endParaRPr lang="en-US" sz="1900" i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3409652"/>
      </p:ext>
    </p:extLst>
  </p:cSld>
  <p:clrMapOvr>
    <a:masterClrMapping/>
  </p:clrMapOvr>
  <p:transition>
    <p:zoom/>
    <p:sndAc>
      <p:endSnd/>
    </p:sndAc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03E32A1-09B7-4C1C-B0A0-08163D90A171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22238" y="234950"/>
            <a:ext cx="8793162" cy="292388"/>
          </a:xfrm>
        </p:spPr>
        <p:txBody>
          <a:bodyPr/>
          <a:lstStyle/>
          <a:p>
            <a:r>
              <a:rPr lang="en-US" dirty="0" smtClean="0"/>
              <a:t>CHOICE BASED CONJOINT DATA</a:t>
            </a:r>
            <a:endParaRPr lang="en-US" dirty="0"/>
          </a:p>
        </p:txBody>
      </p:sp>
      <p:sp>
        <p:nvSpPr>
          <p:cNvPr id="7" name="Rectangle 36"/>
          <p:cNvSpPr>
            <a:spLocks noChangeArrowheads="1"/>
          </p:cNvSpPr>
          <p:nvPr/>
        </p:nvSpPr>
        <p:spPr bwMode="auto">
          <a:xfrm>
            <a:off x="239375" y="749067"/>
            <a:ext cx="7535636" cy="466951"/>
          </a:xfrm>
          <a:prstGeom prst="rect">
            <a:avLst/>
          </a:prstGeom>
          <a:solidFill>
            <a:schemeClr val="accent2"/>
          </a:solidFill>
          <a:ln w="9525" algn="ctr">
            <a:noFill/>
            <a:round/>
            <a:headEnd/>
            <a:tailEnd/>
          </a:ln>
        </p:spPr>
        <p:txBody>
          <a:bodyPr lIns="93296" tIns="46648" rIns="93296" bIns="46648"/>
          <a:lstStyle/>
          <a:p>
            <a:pPr algn="ctr" defTabSz="933450">
              <a:spcBef>
                <a:spcPct val="50000"/>
              </a:spcBef>
            </a:pPr>
            <a:endParaRPr lang="en-US"/>
          </a:p>
        </p:txBody>
      </p:sp>
      <p:sp>
        <p:nvSpPr>
          <p:cNvPr id="8" name="Rectangle 5"/>
          <p:cNvSpPr txBox="1">
            <a:spLocks noChangeArrowheads="1"/>
          </p:cNvSpPr>
          <p:nvPr/>
        </p:nvSpPr>
        <p:spPr bwMode="auto">
          <a:xfrm>
            <a:off x="636587" y="793750"/>
            <a:ext cx="7266441" cy="292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900" i="1" dirty="0" smtClean="0">
                <a:solidFill>
                  <a:schemeClr val="tx2"/>
                </a:solidFill>
              </a:rPr>
              <a:t>Compute the Probabilities (example for j=1)</a:t>
            </a:r>
            <a:endParaRPr lang="en-US" sz="1900" i="1" dirty="0">
              <a:solidFill>
                <a:schemeClr val="tx2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1450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460404"/>
      </p:ext>
    </p:extLst>
  </p:cSld>
  <p:clrMapOvr>
    <a:masterClrMapping/>
  </p:clrMapOvr>
  <p:transition>
    <p:zoom/>
    <p:sndAc>
      <p:endSnd/>
    </p:sndAc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03E32A1-09B7-4C1C-B0A0-08163D90A171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22238" y="234950"/>
            <a:ext cx="8793162" cy="292388"/>
          </a:xfrm>
        </p:spPr>
        <p:txBody>
          <a:bodyPr/>
          <a:lstStyle/>
          <a:p>
            <a:r>
              <a:rPr lang="en-US" dirty="0" smtClean="0"/>
              <a:t>CHOICE BASED CONJOINT DATA</a:t>
            </a:r>
            <a:endParaRPr lang="en-US" dirty="0"/>
          </a:p>
        </p:txBody>
      </p:sp>
      <p:sp>
        <p:nvSpPr>
          <p:cNvPr id="7" name="Rectangle 36"/>
          <p:cNvSpPr>
            <a:spLocks noChangeArrowheads="1"/>
          </p:cNvSpPr>
          <p:nvPr/>
        </p:nvSpPr>
        <p:spPr bwMode="auto">
          <a:xfrm>
            <a:off x="239375" y="749067"/>
            <a:ext cx="7535636" cy="466951"/>
          </a:xfrm>
          <a:prstGeom prst="rect">
            <a:avLst/>
          </a:prstGeom>
          <a:solidFill>
            <a:schemeClr val="accent2"/>
          </a:solidFill>
          <a:ln w="9525" algn="ctr">
            <a:noFill/>
            <a:round/>
            <a:headEnd/>
            <a:tailEnd/>
          </a:ln>
        </p:spPr>
        <p:txBody>
          <a:bodyPr lIns="93296" tIns="46648" rIns="93296" bIns="46648"/>
          <a:lstStyle/>
          <a:p>
            <a:pPr algn="ctr" defTabSz="933450">
              <a:spcBef>
                <a:spcPct val="50000"/>
              </a:spcBef>
            </a:pPr>
            <a:endParaRPr lang="en-US"/>
          </a:p>
        </p:txBody>
      </p:sp>
      <p:sp>
        <p:nvSpPr>
          <p:cNvPr id="8" name="Rectangle 5"/>
          <p:cNvSpPr txBox="1">
            <a:spLocks noChangeArrowheads="1"/>
          </p:cNvSpPr>
          <p:nvPr/>
        </p:nvSpPr>
        <p:spPr bwMode="auto">
          <a:xfrm>
            <a:off x="636587" y="793750"/>
            <a:ext cx="7266441" cy="292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900" i="1" dirty="0" smtClean="0">
                <a:solidFill>
                  <a:schemeClr val="tx2"/>
                </a:solidFill>
              </a:rPr>
              <a:t>Compute the Probabilities (example for j=2)</a:t>
            </a:r>
            <a:endParaRPr lang="en-US" sz="1900" i="1" dirty="0">
              <a:solidFill>
                <a:schemeClr val="tx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91469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768194"/>
      </p:ext>
    </p:extLst>
  </p:cSld>
  <p:clrMapOvr>
    <a:masterClrMapping/>
  </p:clrMapOvr>
  <p:transition>
    <p:zoom/>
    <p:sndAc>
      <p:endSnd/>
    </p:sndAc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03E32A1-09B7-4C1C-B0A0-08163D90A171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375" y="2473139"/>
            <a:ext cx="3845071" cy="249948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39375" y="1482430"/>
            <a:ext cx="3845071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2"/>
                </a:solidFill>
              </a:rPr>
              <a:t>Coded Choice Data (the y data)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22238" y="234950"/>
            <a:ext cx="8793162" cy="292388"/>
          </a:xfrm>
        </p:spPr>
        <p:txBody>
          <a:bodyPr/>
          <a:lstStyle/>
          <a:p>
            <a:r>
              <a:rPr lang="en-US" dirty="0" smtClean="0"/>
              <a:t>CHOICE BASED CONJOINT DATA</a:t>
            </a:r>
            <a:endParaRPr lang="en-US" dirty="0"/>
          </a:p>
        </p:txBody>
      </p:sp>
      <p:sp>
        <p:nvSpPr>
          <p:cNvPr id="8" name="Rectangle 36"/>
          <p:cNvSpPr>
            <a:spLocks noChangeArrowheads="1"/>
          </p:cNvSpPr>
          <p:nvPr/>
        </p:nvSpPr>
        <p:spPr bwMode="auto">
          <a:xfrm>
            <a:off x="239375" y="749067"/>
            <a:ext cx="7535636" cy="466951"/>
          </a:xfrm>
          <a:prstGeom prst="rect">
            <a:avLst/>
          </a:prstGeom>
          <a:solidFill>
            <a:schemeClr val="accent2"/>
          </a:solidFill>
          <a:ln w="9525" algn="ctr">
            <a:noFill/>
            <a:round/>
            <a:headEnd/>
            <a:tailEnd/>
          </a:ln>
        </p:spPr>
        <p:txBody>
          <a:bodyPr lIns="93296" tIns="46648" rIns="93296" bIns="46648"/>
          <a:lstStyle/>
          <a:p>
            <a:pPr algn="ctr" defTabSz="933450">
              <a:spcBef>
                <a:spcPct val="50000"/>
              </a:spcBef>
            </a:pPr>
            <a:endParaRPr lang="en-US"/>
          </a:p>
        </p:txBody>
      </p:sp>
      <p:sp>
        <p:nvSpPr>
          <p:cNvPr id="9" name="Rectangle 5"/>
          <p:cNvSpPr txBox="1">
            <a:spLocks noChangeArrowheads="1"/>
          </p:cNvSpPr>
          <p:nvPr/>
        </p:nvSpPr>
        <p:spPr bwMode="auto">
          <a:xfrm>
            <a:off x="636587" y="793750"/>
            <a:ext cx="7266441" cy="292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900" i="1" dirty="0" smtClean="0">
                <a:solidFill>
                  <a:schemeClr val="tx2"/>
                </a:solidFill>
              </a:rPr>
              <a:t>Compute the Likelihood of the Observed Choice Data</a:t>
            </a:r>
            <a:endParaRPr lang="en-US" sz="1900" i="1" dirty="0">
              <a:solidFill>
                <a:schemeClr val="tx2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8819" y="2059192"/>
            <a:ext cx="3883705" cy="304573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518819" y="1482430"/>
            <a:ext cx="3845071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2"/>
                </a:solidFill>
              </a:rPr>
              <a:t>Probabilities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2841171" y="2657561"/>
            <a:ext cx="653143" cy="238039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3296" tIns="46648" rIns="93296" bIns="46648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3345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7206342" y="2636512"/>
            <a:ext cx="653143" cy="238039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3296" tIns="46648" rIns="93296" bIns="46648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3345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0557083"/>
      </p:ext>
    </p:extLst>
  </p:cSld>
  <p:clrMapOvr>
    <a:masterClrMapping/>
  </p:clrMapOvr>
  <p:transition>
    <p:zoom/>
    <p:sndAc>
      <p:endSnd/>
    </p:sndAc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03E32A1-09B7-4C1C-B0A0-08163D90A171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61" y="1558811"/>
            <a:ext cx="9144000" cy="51435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22238" y="234950"/>
            <a:ext cx="8793162" cy="292388"/>
          </a:xfrm>
        </p:spPr>
        <p:txBody>
          <a:bodyPr/>
          <a:lstStyle/>
          <a:p>
            <a:r>
              <a:rPr lang="en-US" dirty="0" smtClean="0"/>
              <a:t>CHOICE BASED CONJOINT DATA</a:t>
            </a:r>
            <a:endParaRPr lang="en-US" dirty="0"/>
          </a:p>
        </p:txBody>
      </p:sp>
      <p:sp>
        <p:nvSpPr>
          <p:cNvPr id="7" name="Rectangle 36"/>
          <p:cNvSpPr>
            <a:spLocks noChangeArrowheads="1"/>
          </p:cNvSpPr>
          <p:nvPr/>
        </p:nvSpPr>
        <p:spPr bwMode="auto">
          <a:xfrm>
            <a:off x="239375" y="749067"/>
            <a:ext cx="7535636" cy="466951"/>
          </a:xfrm>
          <a:prstGeom prst="rect">
            <a:avLst/>
          </a:prstGeom>
          <a:solidFill>
            <a:schemeClr val="accent2"/>
          </a:solidFill>
          <a:ln w="9525" algn="ctr">
            <a:noFill/>
            <a:round/>
            <a:headEnd/>
            <a:tailEnd/>
          </a:ln>
        </p:spPr>
        <p:txBody>
          <a:bodyPr lIns="93296" tIns="46648" rIns="93296" bIns="46648"/>
          <a:lstStyle/>
          <a:p>
            <a:pPr algn="ctr" defTabSz="933450">
              <a:spcBef>
                <a:spcPct val="50000"/>
              </a:spcBef>
            </a:pPr>
            <a:endParaRPr lang="en-US"/>
          </a:p>
        </p:txBody>
      </p:sp>
      <p:sp>
        <p:nvSpPr>
          <p:cNvPr id="8" name="Rectangle 5"/>
          <p:cNvSpPr txBox="1">
            <a:spLocks noChangeArrowheads="1"/>
          </p:cNvSpPr>
          <p:nvPr/>
        </p:nvSpPr>
        <p:spPr bwMode="auto">
          <a:xfrm>
            <a:off x="636587" y="793750"/>
            <a:ext cx="7266441" cy="292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900" i="1" dirty="0" smtClean="0">
                <a:solidFill>
                  <a:schemeClr val="tx2"/>
                </a:solidFill>
              </a:rPr>
              <a:t>Compute the Likelihood of the Observed Choice Data</a:t>
            </a:r>
            <a:endParaRPr lang="en-US" sz="1900" i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2933937"/>
      </p:ext>
    </p:extLst>
  </p:cSld>
  <p:clrMapOvr>
    <a:masterClrMapping/>
  </p:clrMapOvr>
  <p:transition>
    <p:zoom/>
    <p:sndAc>
      <p:endSnd/>
    </p:sndAc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03E32A1-09B7-4C1C-B0A0-08163D90A171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22238" y="234950"/>
            <a:ext cx="8793162" cy="292388"/>
          </a:xfrm>
        </p:spPr>
        <p:txBody>
          <a:bodyPr/>
          <a:lstStyle/>
          <a:p>
            <a:r>
              <a:rPr lang="en-US" dirty="0" smtClean="0"/>
              <a:t>CHOICE BASED CONJOINT DATA</a:t>
            </a:r>
            <a:endParaRPr lang="en-US" dirty="0"/>
          </a:p>
        </p:txBody>
      </p:sp>
      <p:sp>
        <p:nvSpPr>
          <p:cNvPr id="7" name="Rectangle 36"/>
          <p:cNvSpPr>
            <a:spLocks noChangeArrowheads="1"/>
          </p:cNvSpPr>
          <p:nvPr/>
        </p:nvSpPr>
        <p:spPr bwMode="auto">
          <a:xfrm>
            <a:off x="239375" y="749067"/>
            <a:ext cx="7535636" cy="466951"/>
          </a:xfrm>
          <a:prstGeom prst="rect">
            <a:avLst/>
          </a:prstGeom>
          <a:solidFill>
            <a:schemeClr val="accent2"/>
          </a:solidFill>
          <a:ln w="9525" algn="ctr">
            <a:noFill/>
            <a:round/>
            <a:headEnd/>
            <a:tailEnd/>
          </a:ln>
        </p:spPr>
        <p:txBody>
          <a:bodyPr lIns="93296" tIns="46648" rIns="93296" bIns="46648"/>
          <a:lstStyle/>
          <a:p>
            <a:pPr algn="ctr" defTabSz="933450">
              <a:spcBef>
                <a:spcPct val="50000"/>
              </a:spcBef>
            </a:pPr>
            <a:endParaRPr lang="en-US"/>
          </a:p>
        </p:txBody>
      </p:sp>
      <p:sp>
        <p:nvSpPr>
          <p:cNvPr id="8" name="Rectangle 5"/>
          <p:cNvSpPr txBox="1">
            <a:spLocks noChangeArrowheads="1"/>
          </p:cNvSpPr>
          <p:nvPr/>
        </p:nvSpPr>
        <p:spPr bwMode="auto">
          <a:xfrm>
            <a:off x="636587" y="793750"/>
            <a:ext cx="7266441" cy="292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900" i="1" dirty="0" smtClean="0">
                <a:solidFill>
                  <a:schemeClr val="tx2"/>
                </a:solidFill>
              </a:rPr>
              <a:t>Compute the Total Log Likelihood</a:t>
            </a:r>
            <a:endParaRPr lang="en-US" sz="1900" i="1" dirty="0">
              <a:solidFill>
                <a:schemeClr val="tx2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1450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670387"/>
      </p:ext>
    </p:extLst>
  </p:cSld>
  <p:clrMapOvr>
    <a:masterClrMapping/>
  </p:clrMapOvr>
  <p:transition>
    <p:zoom/>
    <p:sndAc>
      <p:endSnd/>
    </p:sndAc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03E32A1-09B7-4C1C-B0A0-08163D90A171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22238" y="234950"/>
            <a:ext cx="8793162" cy="292388"/>
          </a:xfrm>
        </p:spPr>
        <p:txBody>
          <a:bodyPr/>
          <a:lstStyle/>
          <a:p>
            <a:r>
              <a:rPr lang="en-US" dirty="0" smtClean="0"/>
              <a:t>CHOICE BASED CONJOINT DATA</a:t>
            </a:r>
            <a:endParaRPr lang="en-US" dirty="0"/>
          </a:p>
        </p:txBody>
      </p:sp>
      <p:sp>
        <p:nvSpPr>
          <p:cNvPr id="7" name="Rectangle 36"/>
          <p:cNvSpPr>
            <a:spLocks noChangeArrowheads="1"/>
          </p:cNvSpPr>
          <p:nvPr/>
        </p:nvSpPr>
        <p:spPr bwMode="auto">
          <a:xfrm>
            <a:off x="239375" y="749067"/>
            <a:ext cx="7535636" cy="466951"/>
          </a:xfrm>
          <a:prstGeom prst="rect">
            <a:avLst/>
          </a:prstGeom>
          <a:solidFill>
            <a:schemeClr val="accent2"/>
          </a:solidFill>
          <a:ln w="9525" algn="ctr">
            <a:noFill/>
            <a:round/>
            <a:headEnd/>
            <a:tailEnd/>
          </a:ln>
        </p:spPr>
        <p:txBody>
          <a:bodyPr lIns="93296" tIns="46648" rIns="93296" bIns="46648"/>
          <a:lstStyle/>
          <a:p>
            <a:pPr algn="ctr" defTabSz="933450">
              <a:spcBef>
                <a:spcPct val="50000"/>
              </a:spcBef>
            </a:pPr>
            <a:endParaRPr lang="en-US"/>
          </a:p>
        </p:txBody>
      </p:sp>
      <p:sp>
        <p:nvSpPr>
          <p:cNvPr id="8" name="Rectangle 5"/>
          <p:cNvSpPr txBox="1">
            <a:spLocks noChangeArrowheads="1"/>
          </p:cNvSpPr>
          <p:nvPr/>
        </p:nvSpPr>
        <p:spPr bwMode="auto">
          <a:xfrm>
            <a:off x="636587" y="793750"/>
            <a:ext cx="7266441" cy="292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900" i="1" dirty="0" smtClean="0">
                <a:solidFill>
                  <a:schemeClr val="tx2"/>
                </a:solidFill>
              </a:rPr>
              <a:t>Compute the Likelihood of the Observed Choice Data</a:t>
            </a:r>
            <a:endParaRPr lang="en-US" sz="1900" i="1" dirty="0">
              <a:solidFill>
                <a:schemeClr val="tx2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229" y="1500188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83131"/>
      </p:ext>
    </p:extLst>
  </p:cSld>
  <p:clrMapOvr>
    <a:masterClrMapping/>
  </p:clrMapOvr>
  <p:transition>
    <p:zoom/>
    <p:sndAc>
      <p:endSnd/>
    </p:sndAc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03E32A1-09B7-4C1C-B0A0-08163D90A171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9035" y="2198133"/>
            <a:ext cx="5710501" cy="104304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22238" y="234950"/>
            <a:ext cx="8793162" cy="292388"/>
          </a:xfrm>
        </p:spPr>
        <p:txBody>
          <a:bodyPr/>
          <a:lstStyle/>
          <a:p>
            <a:r>
              <a:rPr lang="en-US" dirty="0" smtClean="0"/>
              <a:t>CHOICE BASED CONJOINT DATA</a:t>
            </a:r>
            <a:endParaRPr lang="en-US" dirty="0"/>
          </a:p>
        </p:txBody>
      </p:sp>
      <p:sp>
        <p:nvSpPr>
          <p:cNvPr id="7" name="Rectangle 36"/>
          <p:cNvSpPr>
            <a:spLocks noChangeArrowheads="1"/>
          </p:cNvSpPr>
          <p:nvPr/>
        </p:nvSpPr>
        <p:spPr bwMode="auto">
          <a:xfrm>
            <a:off x="239375" y="749067"/>
            <a:ext cx="7535636" cy="466951"/>
          </a:xfrm>
          <a:prstGeom prst="rect">
            <a:avLst/>
          </a:prstGeom>
          <a:solidFill>
            <a:schemeClr val="accent2"/>
          </a:solidFill>
          <a:ln w="9525" algn="ctr">
            <a:noFill/>
            <a:round/>
            <a:headEnd/>
            <a:tailEnd/>
          </a:ln>
        </p:spPr>
        <p:txBody>
          <a:bodyPr lIns="93296" tIns="46648" rIns="93296" bIns="46648"/>
          <a:lstStyle/>
          <a:p>
            <a:pPr algn="ctr" defTabSz="933450">
              <a:spcBef>
                <a:spcPct val="50000"/>
              </a:spcBef>
            </a:pPr>
            <a:endParaRPr lang="en-US"/>
          </a:p>
        </p:txBody>
      </p:sp>
      <p:sp>
        <p:nvSpPr>
          <p:cNvPr id="8" name="Rectangle 5"/>
          <p:cNvSpPr txBox="1">
            <a:spLocks noChangeArrowheads="1"/>
          </p:cNvSpPr>
          <p:nvPr/>
        </p:nvSpPr>
        <p:spPr bwMode="auto">
          <a:xfrm>
            <a:off x="636587" y="793750"/>
            <a:ext cx="7266441" cy="292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900" i="1" dirty="0" smtClean="0">
                <a:solidFill>
                  <a:schemeClr val="tx2"/>
                </a:solidFill>
              </a:rPr>
              <a:t>Results!</a:t>
            </a:r>
            <a:endParaRPr lang="en-US" sz="1900" i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1886869"/>
      </p:ext>
    </p:extLst>
  </p:cSld>
  <p:clrMapOvr>
    <a:masterClrMapping/>
  </p:clrMapOvr>
  <p:transition>
    <p:zoom/>
    <p:sndAc>
      <p:endSnd/>
    </p:sndAc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03E32A1-09B7-4C1C-B0A0-08163D90A171}" type="slidenum">
              <a:rPr lang="en-US" smtClean="0"/>
              <a:pPr/>
              <a:t>28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238" y="2076035"/>
            <a:ext cx="9144000" cy="4251702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22238" y="234950"/>
            <a:ext cx="8793162" cy="292388"/>
          </a:xfrm>
        </p:spPr>
        <p:txBody>
          <a:bodyPr/>
          <a:lstStyle/>
          <a:p>
            <a:r>
              <a:rPr lang="en-US" dirty="0" smtClean="0"/>
              <a:t>CHOICE BASED CONJOINT DATA</a:t>
            </a:r>
            <a:endParaRPr lang="en-US" dirty="0"/>
          </a:p>
        </p:txBody>
      </p:sp>
      <p:sp>
        <p:nvSpPr>
          <p:cNvPr id="7" name="Rectangle 36"/>
          <p:cNvSpPr>
            <a:spLocks noChangeArrowheads="1"/>
          </p:cNvSpPr>
          <p:nvPr/>
        </p:nvSpPr>
        <p:spPr bwMode="auto">
          <a:xfrm>
            <a:off x="239375" y="749067"/>
            <a:ext cx="7535636" cy="466951"/>
          </a:xfrm>
          <a:prstGeom prst="rect">
            <a:avLst/>
          </a:prstGeom>
          <a:solidFill>
            <a:schemeClr val="accent2"/>
          </a:solidFill>
          <a:ln w="9525" algn="ctr">
            <a:noFill/>
            <a:round/>
            <a:headEnd/>
            <a:tailEnd/>
          </a:ln>
        </p:spPr>
        <p:txBody>
          <a:bodyPr lIns="93296" tIns="46648" rIns="93296" bIns="46648"/>
          <a:lstStyle/>
          <a:p>
            <a:pPr algn="ctr" defTabSz="933450">
              <a:spcBef>
                <a:spcPct val="50000"/>
              </a:spcBef>
            </a:pPr>
            <a:endParaRPr lang="en-US"/>
          </a:p>
        </p:txBody>
      </p:sp>
      <p:sp>
        <p:nvSpPr>
          <p:cNvPr id="8" name="Rectangle 5"/>
          <p:cNvSpPr txBox="1">
            <a:spLocks noChangeArrowheads="1"/>
          </p:cNvSpPr>
          <p:nvPr/>
        </p:nvSpPr>
        <p:spPr bwMode="auto">
          <a:xfrm>
            <a:off x="636587" y="793750"/>
            <a:ext cx="7266441" cy="292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900" i="1" dirty="0" smtClean="0">
                <a:solidFill>
                  <a:schemeClr val="tx2"/>
                </a:solidFill>
              </a:rPr>
              <a:t>In XLSTAT</a:t>
            </a:r>
            <a:endParaRPr lang="en-US" sz="1900" i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6167212"/>
      </p:ext>
    </p:extLst>
  </p:cSld>
  <p:clrMapOvr>
    <a:masterClrMapping/>
  </p:clrMapOvr>
  <p:transition>
    <p:zoom/>
    <p:sndAc>
      <p:endSnd/>
    </p:sndAc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AB9A6F1-46A1-49F9-A22A-C5D2EC32C5E2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22238" y="234950"/>
            <a:ext cx="8793162" cy="292388"/>
          </a:xfrm>
        </p:spPr>
        <p:txBody>
          <a:bodyPr/>
          <a:lstStyle/>
          <a:p>
            <a:r>
              <a:rPr lang="en-US" dirty="0" smtClean="0"/>
              <a:t>CHOICE BASED CONJOINT DATA</a:t>
            </a:r>
            <a:endParaRPr lang="en-US" dirty="0"/>
          </a:p>
        </p:txBody>
      </p:sp>
      <p:sp>
        <p:nvSpPr>
          <p:cNvPr id="5" name="Rectangle 36"/>
          <p:cNvSpPr>
            <a:spLocks noChangeArrowheads="1"/>
          </p:cNvSpPr>
          <p:nvPr/>
        </p:nvSpPr>
        <p:spPr bwMode="auto">
          <a:xfrm>
            <a:off x="476250" y="741362"/>
            <a:ext cx="6775450" cy="466951"/>
          </a:xfrm>
          <a:prstGeom prst="rect">
            <a:avLst/>
          </a:prstGeom>
          <a:solidFill>
            <a:schemeClr val="accent2"/>
          </a:solidFill>
          <a:ln w="9525" algn="ctr">
            <a:noFill/>
            <a:round/>
            <a:headEnd/>
            <a:tailEnd/>
          </a:ln>
        </p:spPr>
        <p:txBody>
          <a:bodyPr lIns="93296" tIns="46648" rIns="93296" bIns="46648"/>
          <a:lstStyle/>
          <a:p>
            <a:pPr algn="ctr" defTabSz="933450">
              <a:spcBef>
                <a:spcPct val="50000"/>
              </a:spcBef>
            </a:pPr>
            <a:endParaRPr lang="en-US"/>
          </a:p>
        </p:txBody>
      </p:sp>
      <p:sp>
        <p:nvSpPr>
          <p:cNvPr id="6" name="Rectangle 5"/>
          <p:cNvSpPr txBox="1">
            <a:spLocks noChangeArrowheads="1"/>
          </p:cNvSpPr>
          <p:nvPr/>
        </p:nvSpPr>
        <p:spPr bwMode="auto">
          <a:xfrm>
            <a:off x="636588" y="793750"/>
            <a:ext cx="6502400" cy="292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900" i="1" dirty="0" smtClean="0">
                <a:solidFill>
                  <a:schemeClr val="tx2"/>
                </a:solidFill>
              </a:rPr>
              <a:t>Choice Among Multiple Alternatives</a:t>
            </a:r>
            <a:endParaRPr lang="en-US" sz="1900" i="1" dirty="0">
              <a:solidFill>
                <a:schemeClr val="tx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512094" y="3860800"/>
            <a:ext cx="6013450" cy="707886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2"/>
                </a:solidFill>
              </a:rPr>
              <a:t>How to set up experiments to collect data?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2"/>
                </a:solidFill>
              </a:rPr>
              <a:t>How to analyze the data?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1875064" y="3203590"/>
            <a:ext cx="217715" cy="15240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3296" tIns="46648" rIns="93296" bIns="46648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3345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3725635" y="3214474"/>
            <a:ext cx="217715" cy="15240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3296" tIns="46648" rIns="93296" bIns="46648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3345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5314949" y="3214475"/>
            <a:ext cx="217715" cy="15240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3296" tIns="46648" rIns="93296" bIns="46648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3345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6926031" y="3214475"/>
            <a:ext cx="217715" cy="15240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3296" tIns="46648" rIns="93296" bIns="46648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3345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229" y="2124065"/>
            <a:ext cx="6852601" cy="105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80613"/>
      </p:ext>
    </p:extLst>
  </p:cSld>
  <p:clrMapOvr>
    <a:masterClrMapping/>
  </p:clrMapOvr>
  <p:transition>
    <p:zoom/>
    <p:sndAc>
      <p:endSnd/>
    </p:sndAc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03E32A1-09B7-4C1C-B0A0-08163D90A171}" type="slidenum">
              <a:rPr lang="en-US" smtClean="0"/>
              <a:pPr/>
              <a:t>29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238" y="1591469"/>
            <a:ext cx="9144000" cy="51435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22238" y="234950"/>
            <a:ext cx="8793162" cy="292388"/>
          </a:xfrm>
        </p:spPr>
        <p:txBody>
          <a:bodyPr/>
          <a:lstStyle/>
          <a:p>
            <a:r>
              <a:rPr lang="en-US" dirty="0" smtClean="0"/>
              <a:t>CHOICE BASED CONJOINT DATA</a:t>
            </a:r>
            <a:endParaRPr lang="en-US" dirty="0"/>
          </a:p>
        </p:txBody>
      </p:sp>
      <p:sp>
        <p:nvSpPr>
          <p:cNvPr id="7" name="Rectangle 36"/>
          <p:cNvSpPr>
            <a:spLocks noChangeArrowheads="1"/>
          </p:cNvSpPr>
          <p:nvPr/>
        </p:nvSpPr>
        <p:spPr bwMode="auto">
          <a:xfrm>
            <a:off x="239375" y="749067"/>
            <a:ext cx="7535636" cy="466951"/>
          </a:xfrm>
          <a:prstGeom prst="rect">
            <a:avLst/>
          </a:prstGeom>
          <a:solidFill>
            <a:schemeClr val="accent2"/>
          </a:solidFill>
          <a:ln w="9525" algn="ctr">
            <a:noFill/>
            <a:round/>
            <a:headEnd/>
            <a:tailEnd/>
          </a:ln>
        </p:spPr>
        <p:txBody>
          <a:bodyPr lIns="93296" tIns="46648" rIns="93296" bIns="46648"/>
          <a:lstStyle/>
          <a:p>
            <a:pPr algn="ctr" defTabSz="933450">
              <a:spcBef>
                <a:spcPct val="50000"/>
              </a:spcBef>
            </a:pPr>
            <a:endParaRPr lang="en-US"/>
          </a:p>
        </p:txBody>
      </p:sp>
      <p:sp>
        <p:nvSpPr>
          <p:cNvPr id="8" name="Rectangle 5"/>
          <p:cNvSpPr txBox="1">
            <a:spLocks noChangeArrowheads="1"/>
          </p:cNvSpPr>
          <p:nvPr/>
        </p:nvSpPr>
        <p:spPr bwMode="auto">
          <a:xfrm>
            <a:off x="636587" y="793750"/>
            <a:ext cx="7266441" cy="292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900" i="1" dirty="0" smtClean="0">
                <a:solidFill>
                  <a:schemeClr val="tx2"/>
                </a:solidFill>
              </a:rPr>
              <a:t>In XLSTAT</a:t>
            </a:r>
            <a:endParaRPr lang="en-US" sz="1900" i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0513111"/>
      </p:ext>
    </p:extLst>
  </p:cSld>
  <p:clrMapOvr>
    <a:masterClrMapping/>
  </p:clrMapOvr>
  <p:transition>
    <p:zoom/>
    <p:sndAc>
      <p:endSnd/>
    </p:sndAc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03E32A1-09B7-4C1C-B0A0-08163D90A171}" type="slidenum">
              <a:rPr lang="en-US" smtClean="0"/>
              <a:pPr/>
              <a:t>30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56707"/>
            <a:ext cx="9144000" cy="51435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22238" y="234950"/>
            <a:ext cx="8793162" cy="292388"/>
          </a:xfrm>
        </p:spPr>
        <p:txBody>
          <a:bodyPr/>
          <a:lstStyle/>
          <a:p>
            <a:r>
              <a:rPr lang="en-US" dirty="0" smtClean="0"/>
              <a:t>CHOICE BASED CONJOINT DATA</a:t>
            </a:r>
            <a:endParaRPr lang="en-US" dirty="0"/>
          </a:p>
        </p:txBody>
      </p:sp>
      <p:sp>
        <p:nvSpPr>
          <p:cNvPr id="7" name="Rectangle 36"/>
          <p:cNvSpPr>
            <a:spLocks noChangeArrowheads="1"/>
          </p:cNvSpPr>
          <p:nvPr/>
        </p:nvSpPr>
        <p:spPr bwMode="auto">
          <a:xfrm>
            <a:off x="239375" y="749067"/>
            <a:ext cx="7535636" cy="466951"/>
          </a:xfrm>
          <a:prstGeom prst="rect">
            <a:avLst/>
          </a:prstGeom>
          <a:solidFill>
            <a:schemeClr val="accent2"/>
          </a:solidFill>
          <a:ln w="9525" algn="ctr">
            <a:noFill/>
            <a:round/>
            <a:headEnd/>
            <a:tailEnd/>
          </a:ln>
        </p:spPr>
        <p:txBody>
          <a:bodyPr lIns="93296" tIns="46648" rIns="93296" bIns="46648"/>
          <a:lstStyle/>
          <a:p>
            <a:pPr algn="ctr" defTabSz="933450">
              <a:spcBef>
                <a:spcPct val="50000"/>
              </a:spcBef>
            </a:pPr>
            <a:endParaRPr lang="en-US"/>
          </a:p>
        </p:txBody>
      </p:sp>
      <p:sp>
        <p:nvSpPr>
          <p:cNvPr id="8" name="Rectangle 5"/>
          <p:cNvSpPr txBox="1">
            <a:spLocks noChangeArrowheads="1"/>
          </p:cNvSpPr>
          <p:nvPr/>
        </p:nvSpPr>
        <p:spPr bwMode="auto">
          <a:xfrm>
            <a:off x="636587" y="793750"/>
            <a:ext cx="7266441" cy="292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900" i="1" dirty="0" smtClean="0">
                <a:solidFill>
                  <a:schemeClr val="tx2"/>
                </a:solidFill>
              </a:rPr>
              <a:t>In XLSTAT</a:t>
            </a:r>
            <a:endParaRPr lang="en-US" sz="1900" i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5818893"/>
      </p:ext>
    </p:extLst>
  </p:cSld>
  <p:clrMapOvr>
    <a:masterClrMapping/>
  </p:clrMapOvr>
  <p:transition>
    <p:zoom/>
    <p:sndAc>
      <p:endSnd/>
    </p:sndAc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03E32A1-09B7-4C1C-B0A0-08163D90A171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22238" y="234950"/>
            <a:ext cx="8793162" cy="292388"/>
          </a:xfrm>
        </p:spPr>
        <p:txBody>
          <a:bodyPr/>
          <a:lstStyle/>
          <a:p>
            <a:r>
              <a:rPr lang="en-US" dirty="0" smtClean="0"/>
              <a:t>CHOICE BASED CONJOINT DATA</a:t>
            </a:r>
            <a:endParaRPr lang="en-US" dirty="0"/>
          </a:p>
        </p:txBody>
      </p:sp>
      <p:sp>
        <p:nvSpPr>
          <p:cNvPr id="7" name="Rectangle 36"/>
          <p:cNvSpPr>
            <a:spLocks noChangeArrowheads="1"/>
          </p:cNvSpPr>
          <p:nvPr/>
        </p:nvSpPr>
        <p:spPr bwMode="auto">
          <a:xfrm>
            <a:off x="239375" y="749067"/>
            <a:ext cx="7535636" cy="466951"/>
          </a:xfrm>
          <a:prstGeom prst="rect">
            <a:avLst/>
          </a:prstGeom>
          <a:solidFill>
            <a:schemeClr val="accent2"/>
          </a:solidFill>
          <a:ln w="9525" algn="ctr">
            <a:noFill/>
            <a:round/>
            <a:headEnd/>
            <a:tailEnd/>
          </a:ln>
        </p:spPr>
        <p:txBody>
          <a:bodyPr lIns="93296" tIns="46648" rIns="93296" bIns="46648"/>
          <a:lstStyle/>
          <a:p>
            <a:pPr algn="ctr" defTabSz="933450">
              <a:spcBef>
                <a:spcPct val="50000"/>
              </a:spcBef>
            </a:pPr>
            <a:endParaRPr lang="en-US"/>
          </a:p>
        </p:txBody>
      </p:sp>
      <p:sp>
        <p:nvSpPr>
          <p:cNvPr id="8" name="Rectangle 5"/>
          <p:cNvSpPr txBox="1">
            <a:spLocks noChangeArrowheads="1"/>
          </p:cNvSpPr>
          <p:nvPr/>
        </p:nvSpPr>
        <p:spPr bwMode="auto">
          <a:xfrm>
            <a:off x="636587" y="793750"/>
            <a:ext cx="7266441" cy="292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900" i="1" dirty="0" smtClean="0">
                <a:solidFill>
                  <a:schemeClr val="tx2"/>
                </a:solidFill>
              </a:rPr>
              <a:t>In XLSTAT</a:t>
            </a:r>
            <a:endParaRPr lang="en-US" sz="1900" i="1" dirty="0">
              <a:solidFill>
                <a:schemeClr val="tx2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26266" r="41572" b="29463"/>
          <a:stretch/>
        </p:blipFill>
        <p:spPr>
          <a:xfrm>
            <a:off x="1986455" y="1643515"/>
            <a:ext cx="4742268" cy="4353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942454"/>
      </p:ext>
    </p:extLst>
  </p:cSld>
  <p:clrMapOvr>
    <a:masterClrMapping/>
  </p:clrMapOvr>
  <p:transition>
    <p:zoom/>
    <p:sndAc>
      <p:endSnd/>
    </p:sndAc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03E32A1-09B7-4C1C-B0A0-08163D90A171}" type="slidenum">
              <a:rPr lang="en-US" smtClean="0"/>
              <a:pPr/>
              <a:t>32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1177" y="2130959"/>
            <a:ext cx="5697811" cy="3358081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122238" y="234950"/>
            <a:ext cx="8793162" cy="292388"/>
          </a:xfrm>
        </p:spPr>
        <p:txBody>
          <a:bodyPr/>
          <a:lstStyle/>
          <a:p>
            <a:r>
              <a:rPr lang="en-US" dirty="0" smtClean="0"/>
              <a:t>CHOICE BASED CONJOINT DATA</a:t>
            </a:r>
            <a:endParaRPr lang="en-US" dirty="0"/>
          </a:p>
        </p:txBody>
      </p:sp>
      <p:sp>
        <p:nvSpPr>
          <p:cNvPr id="13" name="Rectangle 36"/>
          <p:cNvSpPr>
            <a:spLocks noChangeArrowheads="1"/>
          </p:cNvSpPr>
          <p:nvPr/>
        </p:nvSpPr>
        <p:spPr bwMode="auto">
          <a:xfrm>
            <a:off x="239375" y="749067"/>
            <a:ext cx="7535636" cy="466951"/>
          </a:xfrm>
          <a:prstGeom prst="rect">
            <a:avLst/>
          </a:prstGeom>
          <a:solidFill>
            <a:schemeClr val="accent2"/>
          </a:solidFill>
          <a:ln w="9525" algn="ctr">
            <a:noFill/>
            <a:round/>
            <a:headEnd/>
            <a:tailEnd/>
          </a:ln>
        </p:spPr>
        <p:txBody>
          <a:bodyPr lIns="93296" tIns="46648" rIns="93296" bIns="46648"/>
          <a:lstStyle/>
          <a:p>
            <a:pPr algn="ctr" defTabSz="933450">
              <a:spcBef>
                <a:spcPct val="50000"/>
              </a:spcBef>
            </a:pPr>
            <a:endParaRPr lang="en-US"/>
          </a:p>
        </p:txBody>
      </p:sp>
      <p:sp>
        <p:nvSpPr>
          <p:cNvPr id="14" name="Rectangle 5"/>
          <p:cNvSpPr txBox="1">
            <a:spLocks noChangeArrowheads="1"/>
          </p:cNvSpPr>
          <p:nvPr/>
        </p:nvSpPr>
        <p:spPr bwMode="auto">
          <a:xfrm>
            <a:off x="636587" y="793750"/>
            <a:ext cx="7266441" cy="292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900" i="1" dirty="0" smtClean="0">
                <a:solidFill>
                  <a:schemeClr val="tx2"/>
                </a:solidFill>
              </a:rPr>
              <a:t>Everything’s Copacetic!</a:t>
            </a:r>
            <a:endParaRPr lang="en-US" sz="1900" i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315589"/>
      </p:ext>
    </p:extLst>
  </p:cSld>
  <p:clrMapOvr>
    <a:masterClrMapping/>
  </p:clrMapOvr>
  <p:transition>
    <p:zoom/>
    <p:sndAc>
      <p:endSnd/>
    </p:sndAc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03E32A1-09B7-4C1C-B0A0-08163D90A171}" type="slidenum">
              <a:rPr lang="en-US" smtClean="0"/>
              <a:pPr/>
              <a:t>33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7450" y="4947633"/>
            <a:ext cx="6635450" cy="171442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913" y="1141761"/>
            <a:ext cx="5697811" cy="3358081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22238" y="93436"/>
            <a:ext cx="8793162" cy="292388"/>
          </a:xfrm>
        </p:spPr>
        <p:txBody>
          <a:bodyPr/>
          <a:lstStyle/>
          <a:p>
            <a:r>
              <a:rPr lang="en-US" dirty="0" smtClean="0"/>
              <a:t>CHOICE BASED CONJOINT DATA</a:t>
            </a:r>
            <a:endParaRPr lang="en-US" dirty="0"/>
          </a:p>
        </p:txBody>
      </p:sp>
      <p:sp>
        <p:nvSpPr>
          <p:cNvPr id="8" name="Rectangle 36"/>
          <p:cNvSpPr>
            <a:spLocks noChangeArrowheads="1"/>
          </p:cNvSpPr>
          <p:nvPr/>
        </p:nvSpPr>
        <p:spPr bwMode="auto">
          <a:xfrm>
            <a:off x="250260" y="565755"/>
            <a:ext cx="7535636" cy="466951"/>
          </a:xfrm>
          <a:prstGeom prst="rect">
            <a:avLst/>
          </a:prstGeom>
          <a:solidFill>
            <a:schemeClr val="accent2"/>
          </a:solidFill>
          <a:ln w="9525" algn="ctr">
            <a:noFill/>
            <a:round/>
            <a:headEnd/>
            <a:tailEnd/>
          </a:ln>
        </p:spPr>
        <p:txBody>
          <a:bodyPr lIns="93296" tIns="46648" rIns="93296" bIns="46648"/>
          <a:lstStyle/>
          <a:p>
            <a:pPr algn="ctr" defTabSz="933450">
              <a:spcBef>
                <a:spcPct val="50000"/>
              </a:spcBef>
            </a:pPr>
            <a:endParaRPr lang="en-US"/>
          </a:p>
        </p:txBody>
      </p:sp>
      <p:sp>
        <p:nvSpPr>
          <p:cNvPr id="9" name="Rectangle 5"/>
          <p:cNvSpPr txBox="1">
            <a:spLocks noChangeArrowheads="1"/>
          </p:cNvSpPr>
          <p:nvPr/>
        </p:nvSpPr>
        <p:spPr bwMode="auto">
          <a:xfrm>
            <a:off x="696459" y="642152"/>
            <a:ext cx="7266441" cy="292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900" i="1" dirty="0" smtClean="0">
                <a:solidFill>
                  <a:schemeClr val="tx2"/>
                </a:solidFill>
              </a:rPr>
              <a:t>Attribute Importance</a:t>
            </a:r>
            <a:endParaRPr lang="en-US" sz="1900" i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0954999"/>
      </p:ext>
    </p:extLst>
  </p:cSld>
  <p:clrMapOvr>
    <a:masterClrMapping/>
  </p:clrMapOvr>
  <p:transition>
    <p:zoom/>
    <p:sndAc>
      <p:endSnd/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03E32A1-09B7-4C1C-B0A0-08163D90A171}" type="slidenum">
              <a:rPr lang="en-US" smtClean="0"/>
              <a:pPr/>
              <a:t>34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7289" y="2286341"/>
            <a:ext cx="4378051" cy="259488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22238" y="93436"/>
            <a:ext cx="8793162" cy="292388"/>
          </a:xfrm>
        </p:spPr>
        <p:txBody>
          <a:bodyPr/>
          <a:lstStyle/>
          <a:p>
            <a:r>
              <a:rPr lang="en-US" dirty="0" smtClean="0"/>
              <a:t>CHOICE BASED CONJOINT DATA</a:t>
            </a:r>
            <a:endParaRPr lang="en-US" dirty="0"/>
          </a:p>
        </p:txBody>
      </p:sp>
      <p:sp>
        <p:nvSpPr>
          <p:cNvPr id="8" name="Rectangle 36"/>
          <p:cNvSpPr>
            <a:spLocks noChangeArrowheads="1"/>
          </p:cNvSpPr>
          <p:nvPr/>
        </p:nvSpPr>
        <p:spPr bwMode="auto">
          <a:xfrm>
            <a:off x="250260" y="565755"/>
            <a:ext cx="7535636" cy="466951"/>
          </a:xfrm>
          <a:prstGeom prst="rect">
            <a:avLst/>
          </a:prstGeom>
          <a:solidFill>
            <a:schemeClr val="accent2"/>
          </a:solidFill>
          <a:ln w="9525" algn="ctr">
            <a:noFill/>
            <a:round/>
            <a:headEnd/>
            <a:tailEnd/>
          </a:ln>
        </p:spPr>
        <p:txBody>
          <a:bodyPr lIns="93296" tIns="46648" rIns="93296" bIns="46648"/>
          <a:lstStyle/>
          <a:p>
            <a:pPr algn="ctr" defTabSz="933450">
              <a:spcBef>
                <a:spcPct val="50000"/>
              </a:spcBef>
            </a:pPr>
            <a:endParaRPr lang="en-US"/>
          </a:p>
        </p:txBody>
      </p:sp>
      <p:sp>
        <p:nvSpPr>
          <p:cNvPr id="9" name="Rectangle 5"/>
          <p:cNvSpPr txBox="1">
            <a:spLocks noChangeArrowheads="1"/>
          </p:cNvSpPr>
          <p:nvPr/>
        </p:nvSpPr>
        <p:spPr bwMode="auto">
          <a:xfrm>
            <a:off x="696459" y="642152"/>
            <a:ext cx="7266441" cy="292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900" i="1" dirty="0" smtClean="0">
                <a:solidFill>
                  <a:schemeClr val="tx2"/>
                </a:solidFill>
              </a:rPr>
              <a:t>Simulated Market</a:t>
            </a:r>
            <a:endParaRPr lang="en-US" sz="1900" i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1380991"/>
      </p:ext>
    </p:extLst>
  </p:cSld>
  <p:clrMapOvr>
    <a:masterClrMapping/>
  </p:clrMapOvr>
  <p:transition>
    <p:zoom/>
    <p:sndAc>
      <p:endSnd/>
    </p:sndAc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03E32A1-09B7-4C1C-B0A0-08163D90A171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22238" y="93436"/>
            <a:ext cx="8793162" cy="292388"/>
          </a:xfrm>
        </p:spPr>
        <p:txBody>
          <a:bodyPr/>
          <a:lstStyle/>
          <a:p>
            <a:r>
              <a:rPr lang="en-US" dirty="0" smtClean="0"/>
              <a:t>CHOICE BASED CONJOINT DATA</a:t>
            </a:r>
            <a:endParaRPr lang="en-US" dirty="0"/>
          </a:p>
        </p:txBody>
      </p:sp>
      <p:sp>
        <p:nvSpPr>
          <p:cNvPr id="6" name="Rectangle 36"/>
          <p:cNvSpPr>
            <a:spLocks noChangeArrowheads="1"/>
          </p:cNvSpPr>
          <p:nvPr/>
        </p:nvSpPr>
        <p:spPr bwMode="auto">
          <a:xfrm>
            <a:off x="250260" y="565755"/>
            <a:ext cx="7535636" cy="466951"/>
          </a:xfrm>
          <a:prstGeom prst="rect">
            <a:avLst/>
          </a:prstGeom>
          <a:solidFill>
            <a:schemeClr val="accent2"/>
          </a:solidFill>
          <a:ln w="9525" algn="ctr">
            <a:noFill/>
            <a:round/>
            <a:headEnd/>
            <a:tailEnd/>
          </a:ln>
        </p:spPr>
        <p:txBody>
          <a:bodyPr lIns="93296" tIns="46648" rIns="93296" bIns="46648"/>
          <a:lstStyle/>
          <a:p>
            <a:pPr algn="ctr" defTabSz="933450">
              <a:spcBef>
                <a:spcPct val="50000"/>
              </a:spcBef>
            </a:pPr>
            <a:endParaRPr lang="en-US"/>
          </a:p>
        </p:txBody>
      </p:sp>
      <p:sp>
        <p:nvSpPr>
          <p:cNvPr id="7" name="Rectangle 5"/>
          <p:cNvSpPr txBox="1">
            <a:spLocks noChangeArrowheads="1"/>
          </p:cNvSpPr>
          <p:nvPr/>
        </p:nvSpPr>
        <p:spPr bwMode="auto">
          <a:xfrm>
            <a:off x="696459" y="642152"/>
            <a:ext cx="7266441" cy="292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900" i="1" dirty="0" smtClean="0">
                <a:solidFill>
                  <a:schemeClr val="tx2"/>
                </a:solidFill>
              </a:rPr>
              <a:t>Simulated Market</a:t>
            </a:r>
            <a:endParaRPr lang="en-US" sz="1900" i="1" dirty="0">
              <a:solidFill>
                <a:schemeClr val="tx2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260" y="1212637"/>
            <a:ext cx="3583282" cy="212381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50260" y="5638800"/>
            <a:ext cx="5159940" cy="70788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2"/>
                </a:solidFill>
              </a:rPr>
              <a:t>Compute predicted utilities using betas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2"/>
                </a:solidFill>
              </a:rPr>
              <a:t>Use Logit Rule to predict shares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0371" y="3754203"/>
            <a:ext cx="6105525" cy="146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631040"/>
      </p:ext>
    </p:extLst>
  </p:cSld>
  <p:clrMapOvr>
    <a:masterClrMapping/>
  </p:clrMapOvr>
  <p:transition>
    <p:zoom/>
    <p:sndAc>
      <p:endSnd/>
    </p:sndAc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03E32A1-09B7-4C1C-B0A0-08163D90A171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22238" y="93436"/>
            <a:ext cx="8793162" cy="292388"/>
          </a:xfrm>
        </p:spPr>
        <p:txBody>
          <a:bodyPr/>
          <a:lstStyle/>
          <a:p>
            <a:r>
              <a:rPr lang="en-US" dirty="0" smtClean="0"/>
              <a:t>CHOICE BASED CONJOINT DATA</a:t>
            </a:r>
            <a:endParaRPr lang="en-US" dirty="0"/>
          </a:p>
        </p:txBody>
      </p:sp>
      <p:sp>
        <p:nvSpPr>
          <p:cNvPr id="9" name="Rectangle 36"/>
          <p:cNvSpPr>
            <a:spLocks noChangeArrowheads="1"/>
          </p:cNvSpPr>
          <p:nvPr/>
        </p:nvSpPr>
        <p:spPr bwMode="auto">
          <a:xfrm>
            <a:off x="250260" y="565755"/>
            <a:ext cx="7535636" cy="466951"/>
          </a:xfrm>
          <a:prstGeom prst="rect">
            <a:avLst/>
          </a:prstGeom>
          <a:solidFill>
            <a:schemeClr val="accent2"/>
          </a:solidFill>
          <a:ln w="9525" algn="ctr">
            <a:noFill/>
            <a:round/>
            <a:headEnd/>
            <a:tailEnd/>
          </a:ln>
        </p:spPr>
        <p:txBody>
          <a:bodyPr lIns="93296" tIns="46648" rIns="93296" bIns="46648"/>
          <a:lstStyle/>
          <a:p>
            <a:pPr algn="ctr" defTabSz="933450">
              <a:spcBef>
                <a:spcPct val="50000"/>
              </a:spcBef>
            </a:pPr>
            <a:endParaRPr lang="en-US"/>
          </a:p>
        </p:txBody>
      </p:sp>
      <p:sp>
        <p:nvSpPr>
          <p:cNvPr id="10" name="Rectangle 5"/>
          <p:cNvSpPr txBox="1">
            <a:spLocks noChangeArrowheads="1"/>
          </p:cNvSpPr>
          <p:nvPr/>
        </p:nvSpPr>
        <p:spPr bwMode="auto">
          <a:xfrm>
            <a:off x="696459" y="642152"/>
            <a:ext cx="7266441" cy="292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900" i="1" dirty="0" smtClean="0">
                <a:solidFill>
                  <a:schemeClr val="tx2"/>
                </a:solidFill>
              </a:rPr>
              <a:t>Simulated Market</a:t>
            </a:r>
            <a:endParaRPr lang="en-US" sz="1900" i="1" dirty="0">
              <a:solidFill>
                <a:schemeClr val="tx2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r="54414" b="49160"/>
          <a:stretch/>
        </p:blipFill>
        <p:spPr>
          <a:xfrm>
            <a:off x="187173" y="1169083"/>
            <a:ext cx="8663291" cy="404446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025784" y="5477109"/>
            <a:ext cx="4986068" cy="338554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2"/>
                </a:solidFill>
              </a:rPr>
              <a:t>Use SUMPRODUCT to compute utility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2786414"/>
      </p:ext>
    </p:extLst>
  </p:cSld>
  <p:clrMapOvr>
    <a:masterClrMapping/>
  </p:clrMapOvr>
  <p:transition>
    <p:zoom/>
    <p:sndAc>
      <p:endSnd/>
    </p:sndAc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03E32A1-09B7-4C1C-B0A0-08163D90A171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22238" y="93436"/>
            <a:ext cx="8793162" cy="292388"/>
          </a:xfrm>
        </p:spPr>
        <p:txBody>
          <a:bodyPr/>
          <a:lstStyle/>
          <a:p>
            <a:r>
              <a:rPr lang="en-US" dirty="0" smtClean="0"/>
              <a:t>CHOICE BASED CONJOINT DATA</a:t>
            </a:r>
            <a:endParaRPr lang="en-US" dirty="0"/>
          </a:p>
        </p:txBody>
      </p:sp>
      <p:sp>
        <p:nvSpPr>
          <p:cNvPr id="9" name="Rectangle 36"/>
          <p:cNvSpPr>
            <a:spLocks noChangeArrowheads="1"/>
          </p:cNvSpPr>
          <p:nvPr/>
        </p:nvSpPr>
        <p:spPr bwMode="auto">
          <a:xfrm>
            <a:off x="250260" y="565755"/>
            <a:ext cx="7535636" cy="466951"/>
          </a:xfrm>
          <a:prstGeom prst="rect">
            <a:avLst/>
          </a:prstGeom>
          <a:solidFill>
            <a:schemeClr val="accent2"/>
          </a:solidFill>
          <a:ln w="9525" algn="ctr">
            <a:noFill/>
            <a:round/>
            <a:headEnd/>
            <a:tailEnd/>
          </a:ln>
        </p:spPr>
        <p:txBody>
          <a:bodyPr lIns="93296" tIns="46648" rIns="93296" bIns="46648"/>
          <a:lstStyle/>
          <a:p>
            <a:pPr algn="ctr" defTabSz="933450">
              <a:spcBef>
                <a:spcPct val="50000"/>
              </a:spcBef>
            </a:pPr>
            <a:endParaRPr lang="en-US"/>
          </a:p>
        </p:txBody>
      </p:sp>
      <p:sp>
        <p:nvSpPr>
          <p:cNvPr id="10" name="Rectangle 5"/>
          <p:cNvSpPr txBox="1">
            <a:spLocks noChangeArrowheads="1"/>
          </p:cNvSpPr>
          <p:nvPr/>
        </p:nvSpPr>
        <p:spPr bwMode="auto">
          <a:xfrm>
            <a:off x="696459" y="642152"/>
            <a:ext cx="7266441" cy="292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900" i="1" dirty="0" smtClean="0">
                <a:solidFill>
                  <a:schemeClr val="tx2"/>
                </a:solidFill>
              </a:rPr>
              <a:t>The Logit Rule for Predicted Share</a:t>
            </a:r>
            <a:endParaRPr lang="en-US" sz="1900" i="1" dirty="0">
              <a:solidFill>
                <a:schemeClr val="tx2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r="54414" b="49160"/>
          <a:stretch/>
        </p:blipFill>
        <p:spPr>
          <a:xfrm>
            <a:off x="187173" y="1169083"/>
            <a:ext cx="8663291" cy="4044464"/>
          </a:xfrm>
          <a:prstGeom prst="rect">
            <a:avLst/>
          </a:prstGeom>
        </p:spPr>
      </p:pic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77210543"/>
              </p:ext>
            </p:extLst>
          </p:nvPr>
        </p:nvGraphicFramePr>
        <p:xfrm>
          <a:off x="2241131" y="5576986"/>
          <a:ext cx="4030663" cy="703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1101" name="Equation" r:id="rId4" imgW="2616120" imgH="457200" progId="Equation.DSMT4">
                  <p:embed/>
                </p:oleObj>
              </mc:Choice>
              <mc:Fallback>
                <p:oleObj name="Equation" r:id="rId4" imgW="2616120" imgH="457200" progId="Equation.DSMT4">
                  <p:embed/>
                  <p:pic>
                    <p:nvPicPr>
                      <p:cNvPr id="5" name="Object 4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241131" y="5576986"/>
                        <a:ext cx="4030663" cy="7032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91016462"/>
      </p:ext>
    </p:extLst>
  </p:cSld>
  <p:clrMapOvr>
    <a:masterClrMapping/>
  </p:clrMapOvr>
  <p:transition>
    <p:zoom/>
    <p:sndAc>
      <p:endSnd/>
    </p:sndAc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03E32A1-09B7-4C1C-B0A0-08163D90A171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22238" y="93436"/>
            <a:ext cx="8793162" cy="292388"/>
          </a:xfrm>
        </p:spPr>
        <p:txBody>
          <a:bodyPr/>
          <a:lstStyle/>
          <a:p>
            <a:r>
              <a:rPr lang="en-US" dirty="0" smtClean="0"/>
              <a:t>CHOICE BASED CONJOINT DATA</a:t>
            </a:r>
            <a:endParaRPr lang="en-US" dirty="0"/>
          </a:p>
        </p:txBody>
      </p:sp>
      <p:sp>
        <p:nvSpPr>
          <p:cNvPr id="7" name="Rectangle 36"/>
          <p:cNvSpPr>
            <a:spLocks noChangeArrowheads="1"/>
          </p:cNvSpPr>
          <p:nvPr/>
        </p:nvSpPr>
        <p:spPr bwMode="auto">
          <a:xfrm>
            <a:off x="250260" y="565755"/>
            <a:ext cx="7535636" cy="466951"/>
          </a:xfrm>
          <a:prstGeom prst="rect">
            <a:avLst/>
          </a:prstGeom>
          <a:solidFill>
            <a:schemeClr val="accent2"/>
          </a:solidFill>
          <a:ln w="9525" algn="ctr">
            <a:noFill/>
            <a:round/>
            <a:headEnd/>
            <a:tailEnd/>
          </a:ln>
        </p:spPr>
        <p:txBody>
          <a:bodyPr lIns="93296" tIns="46648" rIns="93296" bIns="46648"/>
          <a:lstStyle/>
          <a:p>
            <a:pPr algn="ctr" defTabSz="933450">
              <a:spcBef>
                <a:spcPct val="50000"/>
              </a:spcBef>
            </a:pPr>
            <a:endParaRPr lang="en-US"/>
          </a:p>
        </p:txBody>
      </p:sp>
      <p:sp>
        <p:nvSpPr>
          <p:cNvPr id="8" name="Rectangle 5"/>
          <p:cNvSpPr txBox="1">
            <a:spLocks noChangeArrowheads="1"/>
          </p:cNvSpPr>
          <p:nvPr/>
        </p:nvSpPr>
        <p:spPr bwMode="auto">
          <a:xfrm>
            <a:off x="696459" y="642152"/>
            <a:ext cx="7266441" cy="292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900" i="1" dirty="0" smtClean="0">
                <a:solidFill>
                  <a:schemeClr val="tx2"/>
                </a:solidFill>
              </a:rPr>
              <a:t>The Logit Rule for Predicted Market Share</a:t>
            </a:r>
            <a:endParaRPr lang="en-US" sz="1900" i="1" dirty="0">
              <a:solidFill>
                <a:schemeClr val="tx2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r="55000" b="50454"/>
          <a:stretch/>
        </p:blipFill>
        <p:spPr>
          <a:xfrm>
            <a:off x="569780" y="1289034"/>
            <a:ext cx="7519797" cy="346582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025784" y="5477109"/>
            <a:ext cx="4986068" cy="338554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2"/>
                </a:solidFill>
              </a:rPr>
              <a:t>First </a:t>
            </a:r>
            <a:r>
              <a:rPr lang="en-US" dirty="0" err="1" smtClean="0">
                <a:solidFill>
                  <a:schemeClr val="tx2"/>
                </a:solidFill>
              </a:rPr>
              <a:t>exponentiate</a:t>
            </a:r>
            <a:r>
              <a:rPr lang="en-US" dirty="0" smtClean="0">
                <a:solidFill>
                  <a:schemeClr val="tx2"/>
                </a:solidFill>
              </a:rPr>
              <a:t> the utilities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9076876"/>
      </p:ext>
    </p:extLst>
  </p:cSld>
  <p:clrMapOvr>
    <a:masterClrMapping/>
  </p:clrMapOvr>
  <p:transition>
    <p:zoom/>
    <p:sndAc>
      <p:endSnd/>
    </p:sndAc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AB9A6F1-46A1-49F9-A22A-C5D2EC32C5E2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23605" t="9402" r="37734" b="51197"/>
          <a:stretch/>
        </p:blipFill>
        <p:spPr>
          <a:xfrm>
            <a:off x="674992" y="1534538"/>
            <a:ext cx="5700408" cy="2431915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 bwMode="auto">
          <a:xfrm>
            <a:off x="5384800" y="1560265"/>
            <a:ext cx="444500" cy="703904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3296" tIns="46648" rIns="93296" bIns="46648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3345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t="4714" r="52463" b="49259"/>
          <a:stretch/>
        </p:blipFill>
        <p:spPr>
          <a:xfrm>
            <a:off x="1014227" y="3102448"/>
            <a:ext cx="7009184" cy="2840851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 bwMode="auto">
          <a:xfrm>
            <a:off x="6089650" y="3079519"/>
            <a:ext cx="444500" cy="703904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3296" tIns="46648" rIns="93296" bIns="46648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3345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22238" y="234950"/>
            <a:ext cx="8793162" cy="292388"/>
          </a:xfrm>
        </p:spPr>
        <p:txBody>
          <a:bodyPr/>
          <a:lstStyle/>
          <a:p>
            <a:r>
              <a:rPr lang="en-US" dirty="0" smtClean="0"/>
              <a:t>CHOICE BASED CONJOINT DATA</a:t>
            </a:r>
            <a:endParaRPr lang="en-US" dirty="0"/>
          </a:p>
        </p:txBody>
      </p:sp>
      <p:sp>
        <p:nvSpPr>
          <p:cNvPr id="10" name="Rectangle 36"/>
          <p:cNvSpPr>
            <a:spLocks noChangeArrowheads="1"/>
          </p:cNvSpPr>
          <p:nvPr/>
        </p:nvSpPr>
        <p:spPr bwMode="auto">
          <a:xfrm>
            <a:off x="476250" y="741362"/>
            <a:ext cx="6775450" cy="466951"/>
          </a:xfrm>
          <a:prstGeom prst="rect">
            <a:avLst/>
          </a:prstGeom>
          <a:solidFill>
            <a:schemeClr val="accent2"/>
          </a:solidFill>
          <a:ln w="9525" algn="ctr">
            <a:noFill/>
            <a:round/>
            <a:headEnd/>
            <a:tailEnd/>
          </a:ln>
        </p:spPr>
        <p:txBody>
          <a:bodyPr lIns="93296" tIns="46648" rIns="93296" bIns="46648"/>
          <a:lstStyle/>
          <a:p>
            <a:pPr algn="ctr" defTabSz="933450">
              <a:spcBef>
                <a:spcPct val="50000"/>
              </a:spcBef>
            </a:pPr>
            <a:endParaRPr lang="en-US"/>
          </a:p>
        </p:txBody>
      </p:sp>
      <p:sp>
        <p:nvSpPr>
          <p:cNvPr id="11" name="Rectangle 5"/>
          <p:cNvSpPr txBox="1">
            <a:spLocks noChangeArrowheads="1"/>
          </p:cNvSpPr>
          <p:nvPr/>
        </p:nvSpPr>
        <p:spPr bwMode="auto">
          <a:xfrm>
            <a:off x="636588" y="793750"/>
            <a:ext cx="6502400" cy="292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900" i="1" dirty="0" smtClean="0">
                <a:solidFill>
                  <a:schemeClr val="tx2"/>
                </a:solidFill>
              </a:rPr>
              <a:t>Designing Choice Experiments</a:t>
            </a:r>
            <a:endParaRPr lang="en-US" sz="1900" i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3597627"/>
      </p:ext>
    </p:extLst>
  </p:cSld>
  <p:clrMapOvr>
    <a:masterClrMapping/>
  </p:clrMapOvr>
  <p:transition>
    <p:zoom/>
    <p:sndAc>
      <p:endSnd/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03E32A1-09B7-4C1C-B0A0-08163D90A171}" type="slidenum">
              <a:rPr lang="en-US" smtClean="0"/>
              <a:pPr/>
              <a:t>39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2876" r="51548" b="54927"/>
          <a:stretch/>
        </p:blipFill>
        <p:spPr>
          <a:xfrm>
            <a:off x="403344" y="1462176"/>
            <a:ext cx="8512056" cy="3523861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22238" y="93436"/>
            <a:ext cx="8793162" cy="292388"/>
          </a:xfrm>
        </p:spPr>
        <p:txBody>
          <a:bodyPr/>
          <a:lstStyle/>
          <a:p>
            <a:r>
              <a:rPr lang="en-US" dirty="0" smtClean="0"/>
              <a:t>CHOICE BASED CONJOINT DATA</a:t>
            </a:r>
            <a:endParaRPr lang="en-US" dirty="0"/>
          </a:p>
        </p:txBody>
      </p:sp>
      <p:sp>
        <p:nvSpPr>
          <p:cNvPr id="7" name="Rectangle 36"/>
          <p:cNvSpPr>
            <a:spLocks noChangeArrowheads="1"/>
          </p:cNvSpPr>
          <p:nvPr/>
        </p:nvSpPr>
        <p:spPr bwMode="auto">
          <a:xfrm>
            <a:off x="250260" y="565755"/>
            <a:ext cx="7535636" cy="466951"/>
          </a:xfrm>
          <a:prstGeom prst="rect">
            <a:avLst/>
          </a:prstGeom>
          <a:solidFill>
            <a:schemeClr val="accent2"/>
          </a:solidFill>
          <a:ln w="9525" algn="ctr">
            <a:noFill/>
            <a:round/>
            <a:headEnd/>
            <a:tailEnd/>
          </a:ln>
        </p:spPr>
        <p:txBody>
          <a:bodyPr lIns="93296" tIns="46648" rIns="93296" bIns="46648"/>
          <a:lstStyle/>
          <a:p>
            <a:pPr algn="ctr" defTabSz="933450">
              <a:spcBef>
                <a:spcPct val="50000"/>
              </a:spcBef>
            </a:pPr>
            <a:endParaRPr lang="en-US"/>
          </a:p>
        </p:txBody>
      </p:sp>
      <p:sp>
        <p:nvSpPr>
          <p:cNvPr id="8" name="Rectangle 5"/>
          <p:cNvSpPr txBox="1">
            <a:spLocks noChangeArrowheads="1"/>
          </p:cNvSpPr>
          <p:nvPr/>
        </p:nvSpPr>
        <p:spPr bwMode="auto">
          <a:xfrm>
            <a:off x="696459" y="642152"/>
            <a:ext cx="7266441" cy="292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900" i="1" dirty="0" smtClean="0">
                <a:solidFill>
                  <a:schemeClr val="tx2"/>
                </a:solidFill>
              </a:rPr>
              <a:t>The Logit Rule for Predicted Market Share</a:t>
            </a:r>
            <a:endParaRPr lang="en-US" sz="1900" i="1" dirty="0">
              <a:solidFill>
                <a:schemeClr val="tx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507488" y="5513673"/>
            <a:ext cx="6022661" cy="338554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2"/>
                </a:solidFill>
              </a:rPr>
              <a:t>Use the </a:t>
            </a:r>
            <a:r>
              <a:rPr lang="en-US" dirty="0" err="1" smtClean="0">
                <a:solidFill>
                  <a:schemeClr val="tx2"/>
                </a:solidFill>
              </a:rPr>
              <a:t>exponentiated</a:t>
            </a:r>
            <a:r>
              <a:rPr lang="en-US" dirty="0" smtClean="0">
                <a:solidFill>
                  <a:schemeClr val="tx2"/>
                </a:solidFill>
              </a:rPr>
              <a:t> utilities to compute the shares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6124123"/>
      </p:ext>
    </p:extLst>
  </p:cSld>
  <p:clrMapOvr>
    <a:masterClrMapping/>
  </p:clrMapOvr>
  <p:transition>
    <p:zoom/>
    <p:sndAc>
      <p:endSnd/>
    </p:sndAc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03E32A1-09B7-4C1C-B0A0-08163D90A171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22238" y="93436"/>
            <a:ext cx="8793162" cy="292388"/>
          </a:xfrm>
        </p:spPr>
        <p:txBody>
          <a:bodyPr/>
          <a:lstStyle/>
          <a:p>
            <a:r>
              <a:rPr lang="en-US" dirty="0" smtClean="0"/>
              <a:t>CHOICE BASED CONJOINT DATA</a:t>
            </a:r>
            <a:endParaRPr lang="en-US" dirty="0"/>
          </a:p>
        </p:txBody>
      </p:sp>
      <p:sp>
        <p:nvSpPr>
          <p:cNvPr id="7" name="Rectangle 36"/>
          <p:cNvSpPr>
            <a:spLocks noChangeArrowheads="1"/>
          </p:cNvSpPr>
          <p:nvPr/>
        </p:nvSpPr>
        <p:spPr bwMode="auto">
          <a:xfrm>
            <a:off x="250260" y="565755"/>
            <a:ext cx="7535636" cy="466951"/>
          </a:xfrm>
          <a:prstGeom prst="rect">
            <a:avLst/>
          </a:prstGeom>
          <a:solidFill>
            <a:schemeClr val="accent2"/>
          </a:solidFill>
          <a:ln w="9525" algn="ctr">
            <a:noFill/>
            <a:round/>
            <a:headEnd/>
            <a:tailEnd/>
          </a:ln>
        </p:spPr>
        <p:txBody>
          <a:bodyPr lIns="93296" tIns="46648" rIns="93296" bIns="46648"/>
          <a:lstStyle/>
          <a:p>
            <a:pPr algn="ctr" defTabSz="933450">
              <a:spcBef>
                <a:spcPct val="50000"/>
              </a:spcBef>
            </a:pPr>
            <a:endParaRPr lang="en-US"/>
          </a:p>
        </p:txBody>
      </p:sp>
      <p:sp>
        <p:nvSpPr>
          <p:cNvPr id="8" name="Rectangle 5"/>
          <p:cNvSpPr txBox="1">
            <a:spLocks noChangeArrowheads="1"/>
          </p:cNvSpPr>
          <p:nvPr/>
        </p:nvSpPr>
        <p:spPr bwMode="auto">
          <a:xfrm>
            <a:off x="696459" y="642152"/>
            <a:ext cx="7266441" cy="292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900" i="1" dirty="0" smtClean="0">
                <a:solidFill>
                  <a:schemeClr val="tx2"/>
                </a:solidFill>
              </a:rPr>
              <a:t>The Logit Rule for Predicted Market Share</a:t>
            </a:r>
            <a:endParaRPr lang="en-US" sz="1900" i="1" dirty="0">
              <a:solidFill>
                <a:schemeClr val="tx2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02" y="1626910"/>
            <a:ext cx="8977694" cy="322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584227"/>
      </p:ext>
    </p:extLst>
  </p:cSld>
  <p:clrMapOvr>
    <a:masterClrMapping/>
  </p:clrMapOvr>
  <p:transition>
    <p:zoom/>
    <p:sndAc>
      <p:endSnd/>
    </p:sndAc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03E32A1-09B7-4C1C-B0A0-08163D90A171}" type="slidenum">
              <a:rPr lang="en-US" smtClean="0"/>
              <a:pPr/>
              <a:t>41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31593" y="2237009"/>
            <a:ext cx="9246993" cy="3174796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22238" y="93436"/>
            <a:ext cx="8793162" cy="292388"/>
          </a:xfrm>
        </p:spPr>
        <p:txBody>
          <a:bodyPr/>
          <a:lstStyle/>
          <a:p>
            <a:r>
              <a:rPr lang="en-US" dirty="0" smtClean="0"/>
              <a:t>CHOICE BASED CONJOINT DATA</a:t>
            </a:r>
            <a:endParaRPr lang="en-US" dirty="0"/>
          </a:p>
        </p:txBody>
      </p:sp>
      <p:sp>
        <p:nvSpPr>
          <p:cNvPr id="7" name="Rectangle 36"/>
          <p:cNvSpPr>
            <a:spLocks noChangeArrowheads="1"/>
          </p:cNvSpPr>
          <p:nvPr/>
        </p:nvSpPr>
        <p:spPr bwMode="auto">
          <a:xfrm>
            <a:off x="250260" y="565755"/>
            <a:ext cx="7535636" cy="466951"/>
          </a:xfrm>
          <a:prstGeom prst="rect">
            <a:avLst/>
          </a:prstGeom>
          <a:solidFill>
            <a:schemeClr val="accent2"/>
          </a:solidFill>
          <a:ln w="9525" algn="ctr">
            <a:noFill/>
            <a:round/>
            <a:headEnd/>
            <a:tailEnd/>
          </a:ln>
        </p:spPr>
        <p:txBody>
          <a:bodyPr lIns="93296" tIns="46648" rIns="93296" bIns="46648"/>
          <a:lstStyle/>
          <a:p>
            <a:pPr algn="ctr" defTabSz="933450">
              <a:spcBef>
                <a:spcPct val="50000"/>
              </a:spcBef>
            </a:pPr>
            <a:endParaRPr lang="en-US"/>
          </a:p>
        </p:txBody>
      </p:sp>
      <p:sp>
        <p:nvSpPr>
          <p:cNvPr id="8" name="Rectangle 5"/>
          <p:cNvSpPr txBox="1">
            <a:spLocks noChangeArrowheads="1"/>
          </p:cNvSpPr>
          <p:nvPr/>
        </p:nvSpPr>
        <p:spPr bwMode="auto">
          <a:xfrm>
            <a:off x="696459" y="642152"/>
            <a:ext cx="7266441" cy="292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900" i="1" dirty="0" smtClean="0">
                <a:solidFill>
                  <a:schemeClr val="tx2"/>
                </a:solidFill>
              </a:rPr>
              <a:t>The Logit Rule for Predicted Market Share</a:t>
            </a:r>
            <a:endParaRPr lang="en-US" sz="1900" i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9521005"/>
      </p:ext>
    </p:extLst>
  </p:cSld>
  <p:clrMapOvr>
    <a:masterClrMapping/>
  </p:clrMapOvr>
  <p:transition>
    <p:zoom/>
    <p:sndAc>
      <p:endSnd/>
    </p:sndAc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03E32A1-09B7-4C1C-B0A0-08163D90A171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title"/>
          </p:nvPr>
        </p:nvSpPr>
        <p:spPr bwMode="gray">
          <a:xfrm>
            <a:off x="122238" y="34204"/>
            <a:ext cx="8793162" cy="292388"/>
          </a:xfrm>
        </p:spPr>
        <p:txBody>
          <a:bodyPr/>
          <a:lstStyle/>
          <a:p>
            <a:pPr eaLnBrk="1" hangingPunct="1"/>
            <a:r>
              <a:rPr lang="en-US" dirty="0" smtClean="0"/>
              <a:t>MARKETING ANALYTICS</a:t>
            </a:r>
          </a:p>
        </p:txBody>
      </p:sp>
      <p:sp>
        <p:nvSpPr>
          <p:cNvPr id="6" name="Rectangle 36"/>
          <p:cNvSpPr>
            <a:spLocks noChangeArrowheads="1"/>
          </p:cNvSpPr>
          <p:nvPr/>
        </p:nvSpPr>
        <p:spPr bwMode="auto">
          <a:xfrm>
            <a:off x="836176" y="528326"/>
            <a:ext cx="7299971" cy="401637"/>
          </a:xfrm>
          <a:prstGeom prst="rect">
            <a:avLst/>
          </a:prstGeom>
          <a:solidFill>
            <a:schemeClr val="accent2"/>
          </a:solidFill>
          <a:ln w="9525" algn="ctr">
            <a:noFill/>
            <a:round/>
            <a:headEnd/>
            <a:tailEnd/>
          </a:ln>
        </p:spPr>
        <p:txBody>
          <a:bodyPr lIns="93296" tIns="46648" rIns="93296" bIns="46648"/>
          <a:lstStyle/>
          <a:p>
            <a:pPr algn="ctr" defTabSz="933450">
              <a:spcBef>
                <a:spcPct val="50000"/>
              </a:spcBef>
            </a:pPr>
            <a:r>
              <a:rPr lang="en-US" i="1" dirty="0" smtClean="0">
                <a:solidFill>
                  <a:schemeClr val="tx2"/>
                </a:solidFill>
              </a:rPr>
              <a:t>Key Concepts for Class Exercise</a:t>
            </a:r>
            <a:endParaRPr lang="en-US" i="1" dirty="0">
              <a:solidFill>
                <a:schemeClr val="tx2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36176" y="1296649"/>
            <a:ext cx="7299971" cy="440120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2"/>
                </a:solidFill>
              </a:rPr>
              <a:t>We generalized binary choice models to multinomial choice models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endParaRPr lang="en-US" dirty="0" smtClean="0">
              <a:solidFill>
                <a:schemeClr val="tx2"/>
              </a:solidFill>
            </a:endParaRP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2"/>
                </a:solidFill>
              </a:rPr>
              <a:t>We are able to generate estimates of the probability of buying conditional on observed product attributes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endParaRPr lang="en-US" dirty="0">
              <a:solidFill>
                <a:schemeClr val="tx2"/>
              </a:solidFill>
            </a:endParaRP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2"/>
                </a:solidFill>
              </a:rPr>
              <a:t>Unlike linear conjoint we have only an aggregate model to predict probability and market share</a:t>
            </a:r>
            <a:endParaRPr lang="en-US" dirty="0">
              <a:solidFill>
                <a:schemeClr val="tx2"/>
              </a:solidFill>
            </a:endParaRPr>
          </a:p>
          <a:p>
            <a:pPr marL="342900" indent="-342900" algn="l">
              <a:buFont typeface="Wingdings" panose="05000000000000000000" pitchFamily="2" charset="2"/>
              <a:buChar char="Ø"/>
            </a:pPr>
            <a:endParaRPr lang="en-US" dirty="0" smtClean="0">
              <a:solidFill>
                <a:schemeClr val="tx2"/>
              </a:solidFill>
            </a:endParaRP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2"/>
                </a:solidFill>
              </a:rPr>
              <a:t>Aggregate model can be used to do market share analysis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endParaRPr lang="en-US" dirty="0">
              <a:solidFill>
                <a:schemeClr val="tx2"/>
              </a:solidFill>
            </a:endParaRPr>
          </a:p>
          <a:p>
            <a:pPr marL="800100" lvl="1" indent="-342900" algn="l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2"/>
                </a:solidFill>
              </a:rPr>
              <a:t>Model yields counterintuitive patters of cross price effects</a:t>
            </a:r>
          </a:p>
          <a:p>
            <a:pPr marL="800100" lvl="1" indent="-342900" algn="l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2"/>
                </a:solidFill>
              </a:rPr>
              <a:t>We will want to investigate this more next week when we look at preference segmentation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9893513"/>
      </p:ext>
    </p:extLst>
  </p:cSld>
  <p:clrMapOvr>
    <a:masterClrMapping/>
  </p:clrMapOvr>
  <p:transition>
    <p:zoom/>
    <p:sndAc>
      <p:endSnd/>
    </p:sndAc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AB9A6F1-46A1-49F9-A22A-C5D2EC32C5E2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3602" t="9051" r="58337" b="28432"/>
          <a:stretch/>
        </p:blipFill>
        <p:spPr>
          <a:xfrm>
            <a:off x="1760479" y="1422337"/>
            <a:ext cx="5516680" cy="5144899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22238" y="234950"/>
            <a:ext cx="8793162" cy="292388"/>
          </a:xfrm>
        </p:spPr>
        <p:txBody>
          <a:bodyPr/>
          <a:lstStyle/>
          <a:p>
            <a:r>
              <a:rPr lang="en-US" dirty="0" smtClean="0"/>
              <a:t>CHOICE BASED CONJOINT DATA</a:t>
            </a:r>
            <a:endParaRPr lang="en-US" dirty="0"/>
          </a:p>
        </p:txBody>
      </p:sp>
      <p:sp>
        <p:nvSpPr>
          <p:cNvPr id="6" name="Rectangle 36"/>
          <p:cNvSpPr>
            <a:spLocks noChangeArrowheads="1"/>
          </p:cNvSpPr>
          <p:nvPr/>
        </p:nvSpPr>
        <p:spPr bwMode="auto">
          <a:xfrm>
            <a:off x="476250" y="741362"/>
            <a:ext cx="6775450" cy="466951"/>
          </a:xfrm>
          <a:prstGeom prst="rect">
            <a:avLst/>
          </a:prstGeom>
          <a:solidFill>
            <a:schemeClr val="accent2"/>
          </a:solidFill>
          <a:ln w="9525" algn="ctr">
            <a:noFill/>
            <a:round/>
            <a:headEnd/>
            <a:tailEnd/>
          </a:ln>
        </p:spPr>
        <p:txBody>
          <a:bodyPr lIns="93296" tIns="46648" rIns="93296" bIns="46648"/>
          <a:lstStyle/>
          <a:p>
            <a:pPr algn="ctr" defTabSz="933450">
              <a:spcBef>
                <a:spcPct val="50000"/>
              </a:spcBef>
            </a:pPr>
            <a:endParaRPr lang="en-US"/>
          </a:p>
        </p:txBody>
      </p:sp>
      <p:sp>
        <p:nvSpPr>
          <p:cNvPr id="7" name="Rectangle 5"/>
          <p:cNvSpPr txBox="1">
            <a:spLocks noChangeArrowheads="1"/>
          </p:cNvSpPr>
          <p:nvPr/>
        </p:nvSpPr>
        <p:spPr bwMode="auto">
          <a:xfrm>
            <a:off x="636588" y="793750"/>
            <a:ext cx="6502400" cy="292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900" i="1" dirty="0" smtClean="0">
                <a:solidFill>
                  <a:schemeClr val="tx2"/>
                </a:solidFill>
              </a:rPr>
              <a:t>Designing Choice Experiments</a:t>
            </a:r>
            <a:endParaRPr lang="en-US" sz="1900" i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5646336"/>
      </p:ext>
    </p:extLst>
  </p:cSld>
  <p:clrMapOvr>
    <a:masterClrMapping/>
  </p:clrMapOvr>
  <p:transition>
    <p:zoom/>
    <p:sndAc>
      <p:endSnd/>
    </p:sndAc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03E32A1-09B7-4C1C-B0A0-08163D90A171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22238" y="234950"/>
            <a:ext cx="8793162" cy="292388"/>
          </a:xfrm>
        </p:spPr>
        <p:txBody>
          <a:bodyPr/>
          <a:lstStyle/>
          <a:p>
            <a:r>
              <a:rPr lang="en-US" dirty="0" smtClean="0"/>
              <a:t>CHOICE BASED CONJOINT DATA</a:t>
            </a:r>
            <a:endParaRPr lang="en-US" dirty="0"/>
          </a:p>
        </p:txBody>
      </p:sp>
      <p:sp>
        <p:nvSpPr>
          <p:cNvPr id="6" name="Rectangle 36"/>
          <p:cNvSpPr>
            <a:spLocks noChangeArrowheads="1"/>
          </p:cNvSpPr>
          <p:nvPr/>
        </p:nvSpPr>
        <p:spPr bwMode="auto">
          <a:xfrm>
            <a:off x="476250" y="741362"/>
            <a:ext cx="6775450" cy="466951"/>
          </a:xfrm>
          <a:prstGeom prst="rect">
            <a:avLst/>
          </a:prstGeom>
          <a:solidFill>
            <a:schemeClr val="accent2"/>
          </a:solidFill>
          <a:ln w="9525" algn="ctr">
            <a:noFill/>
            <a:round/>
            <a:headEnd/>
            <a:tailEnd/>
          </a:ln>
        </p:spPr>
        <p:txBody>
          <a:bodyPr lIns="93296" tIns="46648" rIns="93296" bIns="46648"/>
          <a:lstStyle/>
          <a:p>
            <a:pPr algn="ctr" defTabSz="933450">
              <a:spcBef>
                <a:spcPct val="50000"/>
              </a:spcBef>
            </a:pPr>
            <a:endParaRPr lang="en-US"/>
          </a:p>
        </p:txBody>
      </p:sp>
      <p:sp>
        <p:nvSpPr>
          <p:cNvPr id="7" name="Rectangle 5"/>
          <p:cNvSpPr txBox="1">
            <a:spLocks noChangeArrowheads="1"/>
          </p:cNvSpPr>
          <p:nvPr/>
        </p:nvSpPr>
        <p:spPr bwMode="auto">
          <a:xfrm>
            <a:off x="636588" y="793750"/>
            <a:ext cx="6502400" cy="292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900" i="1" dirty="0" smtClean="0">
                <a:solidFill>
                  <a:schemeClr val="tx2"/>
                </a:solidFill>
              </a:rPr>
              <a:t>Study Design</a:t>
            </a:r>
            <a:endParaRPr lang="en-US" sz="1900" i="1" dirty="0">
              <a:solidFill>
                <a:schemeClr val="tx2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" y="3503159"/>
            <a:ext cx="4657231" cy="259488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l="44339"/>
          <a:stretch/>
        </p:blipFill>
        <p:spPr>
          <a:xfrm>
            <a:off x="2171700" y="1536877"/>
            <a:ext cx="3906071" cy="10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03420"/>
      </p:ext>
    </p:extLst>
  </p:cSld>
  <p:clrMapOvr>
    <a:masterClrMapping/>
  </p:clrMapOvr>
  <p:transition>
    <p:zoom/>
    <p:sndAc>
      <p:endSnd/>
    </p:sndAc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03E32A1-09B7-4C1C-B0A0-08163D90A171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22238" y="234950"/>
            <a:ext cx="8793162" cy="292388"/>
          </a:xfrm>
        </p:spPr>
        <p:txBody>
          <a:bodyPr/>
          <a:lstStyle/>
          <a:p>
            <a:r>
              <a:rPr lang="en-US" dirty="0" smtClean="0"/>
              <a:t>CHOICE BASED CONJOINT DATA</a:t>
            </a:r>
            <a:endParaRPr lang="en-US" dirty="0"/>
          </a:p>
        </p:txBody>
      </p:sp>
      <p:sp>
        <p:nvSpPr>
          <p:cNvPr id="6" name="Rectangle 36"/>
          <p:cNvSpPr>
            <a:spLocks noChangeArrowheads="1"/>
          </p:cNvSpPr>
          <p:nvPr/>
        </p:nvSpPr>
        <p:spPr bwMode="auto">
          <a:xfrm>
            <a:off x="476250" y="741362"/>
            <a:ext cx="6775450" cy="466951"/>
          </a:xfrm>
          <a:prstGeom prst="rect">
            <a:avLst/>
          </a:prstGeom>
          <a:solidFill>
            <a:schemeClr val="accent2"/>
          </a:solidFill>
          <a:ln w="9525" algn="ctr">
            <a:noFill/>
            <a:round/>
            <a:headEnd/>
            <a:tailEnd/>
          </a:ln>
        </p:spPr>
        <p:txBody>
          <a:bodyPr lIns="93296" tIns="46648" rIns="93296" bIns="46648"/>
          <a:lstStyle/>
          <a:p>
            <a:pPr algn="ctr" defTabSz="933450">
              <a:spcBef>
                <a:spcPct val="50000"/>
              </a:spcBef>
            </a:pPr>
            <a:endParaRPr lang="en-US"/>
          </a:p>
        </p:txBody>
      </p:sp>
      <p:sp>
        <p:nvSpPr>
          <p:cNvPr id="7" name="Rectangle 5"/>
          <p:cNvSpPr txBox="1">
            <a:spLocks noChangeArrowheads="1"/>
          </p:cNvSpPr>
          <p:nvPr/>
        </p:nvSpPr>
        <p:spPr bwMode="auto">
          <a:xfrm>
            <a:off x="636588" y="793750"/>
            <a:ext cx="6502400" cy="292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900" i="1" dirty="0" smtClean="0">
                <a:solidFill>
                  <a:schemeClr val="tx2"/>
                </a:solidFill>
              </a:rPr>
              <a:t>Study Design</a:t>
            </a:r>
            <a:endParaRPr lang="en-US" sz="1900" i="1" dirty="0">
              <a:solidFill>
                <a:schemeClr val="tx2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588" y="2438433"/>
            <a:ext cx="3958646" cy="220564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r="20491"/>
          <a:stretch/>
        </p:blipFill>
        <p:spPr>
          <a:xfrm>
            <a:off x="5108824" y="2405775"/>
            <a:ext cx="2761548" cy="286518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36588" y="1926771"/>
            <a:ext cx="1979323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2"/>
                </a:solidFill>
              </a:rPr>
              <a:t>Profiles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108824" y="1895174"/>
            <a:ext cx="1979323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2"/>
                </a:solidFill>
              </a:rPr>
              <a:t>Choice Sets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2537805"/>
      </p:ext>
    </p:extLst>
  </p:cSld>
  <p:clrMapOvr>
    <a:masterClrMapping/>
  </p:clrMapOvr>
  <p:transition>
    <p:zoom/>
    <p:sndAc>
      <p:endSnd/>
    </p:sndAc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03E32A1-09B7-4C1C-B0A0-08163D90A171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22238" y="234950"/>
            <a:ext cx="8793162" cy="292388"/>
          </a:xfrm>
        </p:spPr>
        <p:txBody>
          <a:bodyPr/>
          <a:lstStyle/>
          <a:p>
            <a:r>
              <a:rPr lang="en-US" dirty="0" smtClean="0"/>
              <a:t>CHOICE BASED CONJOINT DATA</a:t>
            </a:r>
            <a:endParaRPr lang="en-US" dirty="0"/>
          </a:p>
        </p:txBody>
      </p:sp>
      <p:sp>
        <p:nvSpPr>
          <p:cNvPr id="6" name="Rectangle 36"/>
          <p:cNvSpPr>
            <a:spLocks noChangeArrowheads="1"/>
          </p:cNvSpPr>
          <p:nvPr/>
        </p:nvSpPr>
        <p:spPr bwMode="auto">
          <a:xfrm>
            <a:off x="476250" y="741362"/>
            <a:ext cx="6775450" cy="466951"/>
          </a:xfrm>
          <a:prstGeom prst="rect">
            <a:avLst/>
          </a:prstGeom>
          <a:solidFill>
            <a:schemeClr val="accent2"/>
          </a:solidFill>
          <a:ln w="9525" algn="ctr">
            <a:noFill/>
            <a:round/>
            <a:headEnd/>
            <a:tailEnd/>
          </a:ln>
        </p:spPr>
        <p:txBody>
          <a:bodyPr lIns="93296" tIns="46648" rIns="93296" bIns="46648"/>
          <a:lstStyle/>
          <a:p>
            <a:pPr algn="ctr" defTabSz="933450">
              <a:spcBef>
                <a:spcPct val="50000"/>
              </a:spcBef>
            </a:pPr>
            <a:endParaRPr lang="en-US"/>
          </a:p>
        </p:txBody>
      </p:sp>
      <p:sp>
        <p:nvSpPr>
          <p:cNvPr id="7" name="Rectangle 5"/>
          <p:cNvSpPr txBox="1">
            <a:spLocks noChangeArrowheads="1"/>
          </p:cNvSpPr>
          <p:nvPr/>
        </p:nvSpPr>
        <p:spPr bwMode="auto">
          <a:xfrm>
            <a:off x="636588" y="793750"/>
            <a:ext cx="6502400" cy="292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900" i="1" dirty="0" smtClean="0">
                <a:solidFill>
                  <a:schemeClr val="tx2"/>
                </a:solidFill>
              </a:rPr>
              <a:t>Example Task for Respondent</a:t>
            </a:r>
            <a:endParaRPr lang="en-US" sz="1900" i="1" dirty="0">
              <a:solidFill>
                <a:schemeClr val="tx2"/>
              </a:solidFill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1741714" y="6481836"/>
            <a:ext cx="217715" cy="15240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3296" tIns="46648" rIns="93296" bIns="46648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3345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3592285" y="6492720"/>
            <a:ext cx="217715" cy="15240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3296" tIns="46648" rIns="93296" bIns="46648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3345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5181599" y="6492721"/>
            <a:ext cx="217715" cy="15240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3296" tIns="46648" rIns="93296" bIns="46648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3345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6792681" y="6492721"/>
            <a:ext cx="217715" cy="15240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3296" tIns="46648" rIns="93296" bIns="46648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3345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879" y="5402311"/>
            <a:ext cx="6852601" cy="105576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588" y="1828832"/>
            <a:ext cx="3958646" cy="220564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4"/>
          <a:srcRect r="20491"/>
          <a:stretch/>
        </p:blipFill>
        <p:spPr>
          <a:xfrm>
            <a:off x="5108824" y="1796174"/>
            <a:ext cx="2761548" cy="2865181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636588" y="1317170"/>
            <a:ext cx="1979323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2"/>
                </a:solidFill>
              </a:rPr>
              <a:t>Profiles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108824" y="1285573"/>
            <a:ext cx="1979323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2"/>
                </a:solidFill>
              </a:rPr>
              <a:t>Choice Sets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18879" y="4952499"/>
            <a:ext cx="2359750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2"/>
                </a:solidFill>
              </a:rPr>
              <a:t>Respondent Task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6132405"/>
      </p:ext>
    </p:extLst>
  </p:cSld>
  <p:clrMapOvr>
    <a:masterClrMapping/>
  </p:clrMapOvr>
  <p:transition>
    <p:zoom/>
    <p:sndAc>
      <p:endSnd/>
    </p:sndAc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03E32A1-09B7-4C1C-B0A0-08163D90A171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001" y="4987119"/>
            <a:ext cx="8780466" cy="1291335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22238" y="65567"/>
            <a:ext cx="8793162" cy="292388"/>
          </a:xfrm>
        </p:spPr>
        <p:txBody>
          <a:bodyPr/>
          <a:lstStyle/>
          <a:p>
            <a:r>
              <a:rPr lang="en-US" dirty="0" smtClean="0"/>
              <a:t>CHOICE BASED CONJOINT DATA</a:t>
            </a:r>
            <a:endParaRPr lang="en-US" dirty="0"/>
          </a:p>
        </p:txBody>
      </p:sp>
      <p:sp>
        <p:nvSpPr>
          <p:cNvPr id="10" name="Rectangle 36"/>
          <p:cNvSpPr>
            <a:spLocks noChangeArrowheads="1"/>
          </p:cNvSpPr>
          <p:nvPr/>
        </p:nvSpPr>
        <p:spPr bwMode="auto">
          <a:xfrm>
            <a:off x="363538" y="417134"/>
            <a:ext cx="6775450" cy="466951"/>
          </a:xfrm>
          <a:prstGeom prst="rect">
            <a:avLst/>
          </a:prstGeom>
          <a:solidFill>
            <a:schemeClr val="accent2"/>
          </a:solidFill>
          <a:ln w="9525" algn="ctr">
            <a:noFill/>
            <a:round/>
            <a:headEnd/>
            <a:tailEnd/>
          </a:ln>
        </p:spPr>
        <p:txBody>
          <a:bodyPr lIns="93296" tIns="46648" rIns="93296" bIns="46648"/>
          <a:lstStyle/>
          <a:p>
            <a:pPr algn="ctr" defTabSz="933450">
              <a:spcBef>
                <a:spcPct val="50000"/>
              </a:spcBef>
            </a:pPr>
            <a:endParaRPr lang="en-US"/>
          </a:p>
        </p:txBody>
      </p:sp>
      <p:sp>
        <p:nvSpPr>
          <p:cNvPr id="11" name="Rectangle 5"/>
          <p:cNvSpPr txBox="1">
            <a:spLocks noChangeArrowheads="1"/>
          </p:cNvSpPr>
          <p:nvPr/>
        </p:nvSpPr>
        <p:spPr bwMode="auto">
          <a:xfrm>
            <a:off x="636588" y="479643"/>
            <a:ext cx="6502400" cy="292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900" i="1" dirty="0" smtClean="0">
                <a:solidFill>
                  <a:schemeClr val="tx2"/>
                </a:solidFill>
              </a:rPr>
              <a:t>Coded Design Matrix for One Respondent</a:t>
            </a:r>
            <a:endParaRPr lang="en-US" sz="1900" i="1" dirty="0">
              <a:solidFill>
                <a:schemeClr val="tx2"/>
              </a:solidFill>
            </a:endParaRPr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19534036"/>
              </p:ext>
            </p:extLst>
          </p:nvPr>
        </p:nvGraphicFramePr>
        <p:xfrm>
          <a:off x="3693206" y="4732200"/>
          <a:ext cx="3556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7134" name="Equation" r:id="rId4" imgW="355320" imgH="203040" progId="Equation.DSMT4">
                  <p:embed/>
                </p:oleObj>
              </mc:Choice>
              <mc:Fallback>
                <p:oleObj name="Equation" r:id="rId4" imgW="35532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93206" y="4732200"/>
                        <a:ext cx="355600" cy="203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5109074"/>
              </p:ext>
            </p:extLst>
          </p:nvPr>
        </p:nvGraphicFramePr>
        <p:xfrm>
          <a:off x="1733438" y="4732200"/>
          <a:ext cx="3302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7135" name="Equation" r:id="rId6" imgW="330120" imgH="203040" progId="Equation.DSMT4">
                  <p:embed/>
                </p:oleObj>
              </mc:Choice>
              <mc:Fallback>
                <p:oleObj name="Equation" r:id="rId6" imgW="33012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733438" y="4732200"/>
                        <a:ext cx="330200" cy="203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15845174"/>
              </p:ext>
            </p:extLst>
          </p:nvPr>
        </p:nvGraphicFramePr>
        <p:xfrm>
          <a:off x="5764893" y="4742570"/>
          <a:ext cx="3429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7136" name="Equation" r:id="rId8" imgW="342720" imgH="203040" progId="Equation.DSMT4">
                  <p:embed/>
                </p:oleObj>
              </mc:Choice>
              <mc:Fallback>
                <p:oleObj name="Equation" r:id="rId8" imgW="34272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764893" y="4742570"/>
                        <a:ext cx="342900" cy="203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02822459"/>
              </p:ext>
            </p:extLst>
          </p:nvPr>
        </p:nvGraphicFramePr>
        <p:xfrm>
          <a:off x="7796893" y="4752322"/>
          <a:ext cx="3556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7137" name="Equation" r:id="rId10" imgW="355320" imgH="203040" progId="Equation.DSMT4">
                  <p:embed/>
                </p:oleObj>
              </mc:Choice>
              <mc:Fallback>
                <p:oleObj name="Equation" r:id="rId10" imgW="35532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7796893" y="4752322"/>
                        <a:ext cx="355600" cy="203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0" name="Picture 1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36588" y="1469786"/>
            <a:ext cx="3958646" cy="2205648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13"/>
          <a:srcRect r="20491"/>
          <a:stretch/>
        </p:blipFill>
        <p:spPr>
          <a:xfrm>
            <a:off x="5390945" y="1446303"/>
            <a:ext cx="2761548" cy="2865181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636588" y="1033590"/>
            <a:ext cx="1979323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2"/>
                </a:solidFill>
              </a:rPr>
              <a:t>Profiles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390945" y="1021501"/>
            <a:ext cx="1979323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2"/>
                </a:solidFill>
              </a:rPr>
              <a:t>Choice Sets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8522901"/>
      </p:ext>
    </p:extLst>
  </p:cSld>
  <p:clrMapOvr>
    <a:masterClrMapping/>
  </p:clrMapOvr>
  <p:transition>
    <p:zoom/>
    <p:sndAc>
      <p:endSnd/>
    </p:sndAc>
  </p:transition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cK Disclaimer"/>
  <p:tag name="RESIZE" val="Yes"/>
  <p:tag name="LLEFT" val=" 210.125"/>
  <p:tag name="LTOP" val=" 469.87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SIZE" val="Yes"/>
</p:tagLst>
</file>

<file path=ppt/theme/theme1.xml><?xml version="1.0" encoding="utf-8"?>
<a:theme xmlns:a="http://schemas.openxmlformats.org/drawingml/2006/main" name="Blank Presentation">
  <a:themeElements>
    <a:clrScheme name="Blank Presentation 2">
      <a:dk1>
        <a:srgbClr val="000000"/>
      </a:dk1>
      <a:lt1>
        <a:srgbClr val="FFFFFF"/>
      </a:lt1>
      <a:dk2>
        <a:srgbClr val="0344B9"/>
      </a:dk2>
      <a:lt2>
        <a:srgbClr val="676767"/>
      </a:lt2>
      <a:accent1>
        <a:srgbClr val="C7E0FB"/>
      </a:accent1>
      <a:accent2>
        <a:srgbClr val="91B0FF"/>
      </a:accent2>
      <a:accent3>
        <a:srgbClr val="FFFFFF"/>
      </a:accent3>
      <a:accent4>
        <a:srgbClr val="000000"/>
      </a:accent4>
      <a:accent5>
        <a:srgbClr val="E0EDFD"/>
      </a:accent5>
      <a:accent6>
        <a:srgbClr val="839FE7"/>
      </a:accent6>
      <a:hlink>
        <a:srgbClr val="2D7DFF"/>
      </a:hlink>
      <a:folHlink>
        <a:srgbClr val="000078"/>
      </a:folHlink>
    </a:clrScheme>
    <a:fontScheme name="Blank Pre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3296" tIns="46648" rIns="93296" bIns="46648" numCol="1" anchor="t" anchorCtr="0" compatLnSpc="1">
        <a:prstTxWarp prst="textNoShape">
          <a:avLst/>
        </a:prstTxWarp>
        <a:spAutoFit/>
      </a:bodyPr>
      <a:lstStyle>
        <a:defPPr marL="0" marR="0" indent="0" algn="ctr" defTabSz="93345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3296" tIns="46648" rIns="93296" bIns="46648" numCol="1" anchor="t" anchorCtr="0" compatLnSpc="1">
        <a:prstTxWarp prst="textNoShape">
          <a:avLst/>
        </a:prstTxWarp>
        <a:spAutoFit/>
      </a:bodyPr>
      <a:lstStyle>
        <a:defPPr marL="0" marR="0" indent="0" algn="ctr" defTabSz="93345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676767"/>
        </a:lt2>
        <a:accent1>
          <a:srgbClr val="FFFFFF"/>
        </a:accent1>
        <a:accent2>
          <a:srgbClr val="D0D0D0"/>
        </a:accent2>
        <a:accent3>
          <a:srgbClr val="FFFFFF"/>
        </a:accent3>
        <a:accent4>
          <a:srgbClr val="000000"/>
        </a:accent4>
        <a:accent5>
          <a:srgbClr val="FFFFFF"/>
        </a:accent5>
        <a:accent6>
          <a:srgbClr val="BCBCBC"/>
        </a:accent6>
        <a:hlink>
          <a:srgbClr val="909090"/>
        </a:hlink>
        <a:folHlink>
          <a:srgbClr val="60606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344B9"/>
        </a:dk2>
        <a:lt2>
          <a:srgbClr val="676767"/>
        </a:lt2>
        <a:accent1>
          <a:srgbClr val="C7E0FB"/>
        </a:accent1>
        <a:accent2>
          <a:srgbClr val="91B0FF"/>
        </a:accent2>
        <a:accent3>
          <a:srgbClr val="FFFFFF"/>
        </a:accent3>
        <a:accent4>
          <a:srgbClr val="000000"/>
        </a:accent4>
        <a:accent5>
          <a:srgbClr val="E0EDFD"/>
        </a:accent5>
        <a:accent6>
          <a:srgbClr val="839FE7"/>
        </a:accent6>
        <a:hlink>
          <a:srgbClr val="2D7DFF"/>
        </a:hlink>
        <a:folHlink>
          <a:srgbClr val="00007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676767"/>
        </a:dk1>
        <a:lt1>
          <a:srgbClr val="FFFFFF"/>
        </a:lt1>
        <a:dk2>
          <a:srgbClr val="000000"/>
        </a:dk2>
        <a:lt2>
          <a:srgbClr val="FFFF7F"/>
        </a:lt2>
        <a:accent1>
          <a:srgbClr val="00005A"/>
        </a:accent1>
        <a:accent2>
          <a:srgbClr val="0052D8"/>
        </a:accent2>
        <a:accent3>
          <a:srgbClr val="AAAAAA"/>
        </a:accent3>
        <a:accent4>
          <a:srgbClr val="DADADA"/>
        </a:accent4>
        <a:accent5>
          <a:srgbClr val="AAAAB5"/>
        </a:accent5>
        <a:accent6>
          <a:srgbClr val="0049C4"/>
        </a:accent6>
        <a:hlink>
          <a:srgbClr val="5F8DFF"/>
        </a:hlink>
        <a:folHlink>
          <a:srgbClr val="96C5F8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FFFFFF"/>
        </a:lt1>
        <a:dk2>
          <a:srgbClr val="000000"/>
        </a:dk2>
        <a:lt2>
          <a:srgbClr val="000000"/>
        </a:lt2>
        <a:accent1>
          <a:srgbClr val="FFFFFF"/>
        </a:accent1>
        <a:accent2>
          <a:srgbClr val="D0D0D0"/>
        </a:accent2>
        <a:accent3>
          <a:srgbClr val="FFFFFF"/>
        </a:accent3>
        <a:accent4>
          <a:srgbClr val="000000"/>
        </a:accent4>
        <a:accent5>
          <a:srgbClr val="FFFFFF"/>
        </a:accent5>
        <a:accent6>
          <a:srgbClr val="BCBCBC"/>
        </a:accent6>
        <a:hlink>
          <a:srgbClr val="90909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FF"/>
        </a:lt1>
        <a:dk2>
          <a:srgbClr val="000000"/>
        </a:dk2>
        <a:lt2>
          <a:srgbClr val="000000"/>
        </a:lt2>
        <a:accent1>
          <a:srgbClr val="FFFFFF"/>
        </a:accent1>
        <a:accent2>
          <a:srgbClr val="D0D0D0"/>
        </a:accent2>
        <a:accent3>
          <a:srgbClr val="FFFFFF"/>
        </a:accent3>
        <a:accent4>
          <a:srgbClr val="000000"/>
        </a:accent4>
        <a:accent5>
          <a:srgbClr val="FFFFFF"/>
        </a:accent5>
        <a:accent6>
          <a:srgbClr val="BCBCBC"/>
        </a:accent6>
        <a:hlink>
          <a:srgbClr val="909090"/>
        </a:hlink>
        <a:folHlink>
          <a:srgbClr val="60606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0000"/>
        </a:dk1>
        <a:lt1>
          <a:srgbClr val="FFFFFF"/>
        </a:lt1>
        <a:dk2>
          <a:srgbClr val="000000"/>
        </a:dk2>
        <a:lt2>
          <a:srgbClr val="000000"/>
        </a:lt2>
        <a:accent1>
          <a:srgbClr val="FFFFFF"/>
        </a:accent1>
        <a:accent2>
          <a:srgbClr val="FFFFFF"/>
        </a:accent2>
        <a:accent3>
          <a:srgbClr val="FFFFFF"/>
        </a:accent3>
        <a:accent4>
          <a:srgbClr val="000000"/>
        </a:accent4>
        <a:accent5>
          <a:srgbClr val="FFFFFF"/>
        </a:accent5>
        <a:accent6>
          <a:srgbClr val="E7E7E7"/>
        </a:accent6>
        <a:hlink>
          <a:srgbClr val="FFFFFF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000000"/>
        </a:dk1>
        <a:lt1>
          <a:srgbClr val="FFFFFF"/>
        </a:lt1>
        <a:dk2>
          <a:srgbClr val="0000FE"/>
        </a:dk2>
        <a:lt2>
          <a:srgbClr val="000000"/>
        </a:lt2>
        <a:accent1>
          <a:srgbClr val="6598FF"/>
        </a:accent1>
        <a:accent2>
          <a:srgbClr val="FF8601"/>
        </a:accent2>
        <a:accent3>
          <a:srgbClr val="FFFFFF"/>
        </a:accent3>
        <a:accent4>
          <a:srgbClr val="000000"/>
        </a:accent4>
        <a:accent5>
          <a:srgbClr val="B8CAFF"/>
        </a:accent5>
        <a:accent6>
          <a:srgbClr val="E77901"/>
        </a:accent6>
        <a:hlink>
          <a:srgbClr val="33CB33"/>
        </a:hlink>
        <a:folHlink>
          <a:srgbClr val="0000F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0000"/>
        </a:dk1>
        <a:lt1>
          <a:srgbClr val="FFFFFF"/>
        </a:lt1>
        <a:dk2>
          <a:srgbClr val="0000FE"/>
        </a:dk2>
        <a:lt2>
          <a:srgbClr val="000000"/>
        </a:lt2>
        <a:accent1>
          <a:srgbClr val="6598FF"/>
        </a:accent1>
        <a:accent2>
          <a:srgbClr val="FFFE00"/>
        </a:accent2>
        <a:accent3>
          <a:srgbClr val="FFFFFF"/>
        </a:accent3>
        <a:accent4>
          <a:srgbClr val="000000"/>
        </a:accent4>
        <a:accent5>
          <a:srgbClr val="B8CAFF"/>
        </a:accent5>
        <a:accent6>
          <a:srgbClr val="E7E600"/>
        </a:accent6>
        <a:hlink>
          <a:srgbClr val="33CB33"/>
        </a:hlink>
        <a:folHlink>
          <a:srgbClr val="0000F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6598FF"/>
        </a:dk1>
        <a:lt1>
          <a:srgbClr val="FFFFFF"/>
        </a:lt1>
        <a:dk2>
          <a:srgbClr val="000000"/>
        </a:dk2>
        <a:lt2>
          <a:srgbClr val="FFFE00"/>
        </a:lt2>
        <a:accent1>
          <a:srgbClr val="0000FE"/>
        </a:accent1>
        <a:accent2>
          <a:srgbClr val="6598FF"/>
        </a:accent2>
        <a:accent3>
          <a:srgbClr val="AAAAAA"/>
        </a:accent3>
        <a:accent4>
          <a:srgbClr val="DADADA"/>
        </a:accent4>
        <a:accent5>
          <a:srgbClr val="AAAAFE"/>
        </a:accent5>
        <a:accent6>
          <a:srgbClr val="5B89E7"/>
        </a:accent6>
        <a:hlink>
          <a:srgbClr val="33CB33"/>
        </a:hlink>
        <a:folHlink>
          <a:srgbClr val="FF86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6598FF"/>
        </a:dk1>
        <a:lt1>
          <a:srgbClr val="FFFFFF"/>
        </a:lt1>
        <a:dk2>
          <a:srgbClr val="000000"/>
        </a:dk2>
        <a:lt2>
          <a:srgbClr val="FFFE00"/>
        </a:lt2>
        <a:accent1>
          <a:srgbClr val="0000FE"/>
        </a:accent1>
        <a:accent2>
          <a:srgbClr val="6598FF"/>
        </a:accent2>
        <a:accent3>
          <a:srgbClr val="AAAAAA"/>
        </a:accent3>
        <a:accent4>
          <a:srgbClr val="DADADA"/>
        </a:accent4>
        <a:accent5>
          <a:srgbClr val="AAAAFE"/>
        </a:accent5>
        <a:accent6>
          <a:srgbClr val="5B89E7"/>
        </a:accent6>
        <a:hlink>
          <a:srgbClr val="33CB33"/>
        </a:hlink>
        <a:folHlink>
          <a:srgbClr val="FFFE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000000"/>
      </a:lt2>
      <a:accent1>
        <a:srgbClr val="FFFFFF"/>
      </a:accent1>
      <a:accent2>
        <a:srgbClr val="D0D0D0"/>
      </a:accent2>
      <a:accent3>
        <a:srgbClr val="FFFFFF"/>
      </a:accent3>
      <a:accent4>
        <a:srgbClr val="000000"/>
      </a:accent4>
      <a:accent5>
        <a:srgbClr val="FFFFFF"/>
      </a:accent5>
      <a:accent6>
        <a:srgbClr val="BCBCBC"/>
      </a:accent6>
      <a:hlink>
        <a:srgbClr val="909090"/>
      </a:hlink>
      <a:folHlink>
        <a:srgbClr val="0000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C:\Program Files\Microsoft Office\Templates\Blank Presentation.pot</Template>
  <TotalTime>64410</TotalTime>
  <Words>718</Words>
  <Application>Microsoft Office PowerPoint</Application>
  <PresentationFormat>Letter Paper (8.5x11 in)</PresentationFormat>
  <Paragraphs>184</Paragraphs>
  <Slides>43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43</vt:i4>
      </vt:variant>
    </vt:vector>
  </HeadingPairs>
  <TitlesOfParts>
    <vt:vector size="49" baseType="lpstr">
      <vt:lpstr>Arial</vt:lpstr>
      <vt:lpstr>Times New Roman</vt:lpstr>
      <vt:lpstr>Wingdings</vt:lpstr>
      <vt:lpstr>Blank Presentation</vt:lpstr>
      <vt:lpstr>Equation</vt:lpstr>
      <vt:lpstr>Document</vt:lpstr>
      <vt:lpstr>PowerPoint Presentation</vt:lpstr>
      <vt:lpstr>CHOICE BASED CONJOINT DATA</vt:lpstr>
      <vt:lpstr>CHOICE BASED CONJOINT DATA</vt:lpstr>
      <vt:lpstr>CHOICE BASED CONJOINT DATA</vt:lpstr>
      <vt:lpstr>CHOICE BASED CONJOINT DATA</vt:lpstr>
      <vt:lpstr>CHOICE BASED CONJOINT DATA</vt:lpstr>
      <vt:lpstr>CHOICE BASED CONJOINT DATA</vt:lpstr>
      <vt:lpstr>CHOICE BASED CONJOINT DATA</vt:lpstr>
      <vt:lpstr>CHOICE BASED CONJOINT DATA</vt:lpstr>
      <vt:lpstr>CHOICE BASED CONJOINT DATA</vt:lpstr>
      <vt:lpstr>CHOICE BASED CONJOINT DATA</vt:lpstr>
      <vt:lpstr>CHOICE BASED CONJOINT DATA</vt:lpstr>
      <vt:lpstr>CHOICE BASED CONJOINT DATA</vt:lpstr>
      <vt:lpstr>DISCRETE CHOICE</vt:lpstr>
      <vt:lpstr>CHOICE BASED CONJOINT DATA</vt:lpstr>
      <vt:lpstr>CHOICE BASED CONJOINT DATA</vt:lpstr>
      <vt:lpstr>CHOICE BASED CONJOINT DATA</vt:lpstr>
      <vt:lpstr>CHOICE BASED CONJOINT DATA</vt:lpstr>
      <vt:lpstr>CHOICE BASED CONJOINT DATA</vt:lpstr>
      <vt:lpstr>CHOICE BASED CONJOINT DATA</vt:lpstr>
      <vt:lpstr>CHOICE BASED CONJOINT DATA</vt:lpstr>
      <vt:lpstr>CHOICE BASED CONJOINT DATA</vt:lpstr>
      <vt:lpstr>CHOICE BASED CONJOINT DATA</vt:lpstr>
      <vt:lpstr>CHOICE BASED CONJOINT DATA</vt:lpstr>
      <vt:lpstr>CHOICE BASED CONJOINT DATA</vt:lpstr>
      <vt:lpstr>CHOICE BASED CONJOINT DATA</vt:lpstr>
      <vt:lpstr>CHOICE BASED CONJOINT DATA</vt:lpstr>
      <vt:lpstr>CHOICE BASED CONJOINT DATA</vt:lpstr>
      <vt:lpstr>CHOICE BASED CONJOINT DATA</vt:lpstr>
      <vt:lpstr>CHOICE BASED CONJOINT DATA</vt:lpstr>
      <vt:lpstr>CHOICE BASED CONJOINT DATA</vt:lpstr>
      <vt:lpstr>CHOICE BASED CONJOINT DATA</vt:lpstr>
      <vt:lpstr>CHOICE BASED CONJOINT DATA</vt:lpstr>
      <vt:lpstr>CHOICE BASED CONJOINT DATA</vt:lpstr>
      <vt:lpstr>CHOICE BASED CONJOINT DATA</vt:lpstr>
      <vt:lpstr>CHOICE BASED CONJOINT DATA</vt:lpstr>
      <vt:lpstr>CHOICE BASED CONJOINT DATA</vt:lpstr>
      <vt:lpstr>CHOICE BASED CONJOINT DATA</vt:lpstr>
      <vt:lpstr>CHOICE BASED CONJOINT DATA</vt:lpstr>
      <vt:lpstr>CHOICE BASED CONJOINT DATA</vt:lpstr>
      <vt:lpstr>CHOICE BASED CONJOINT DATA</vt:lpstr>
      <vt:lpstr>CHOICE BASED CONJOINT DATA</vt:lpstr>
      <vt:lpstr>MARKETING ANALYTICS</vt:lpstr>
    </vt:vector>
  </TitlesOfParts>
  <Company>Anderson Fieldstudy Team BioMed Park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Oliver Rutz</dc:creator>
  <cp:lastModifiedBy>Sonnier, Garrett P</cp:lastModifiedBy>
  <cp:revision>2442</cp:revision>
  <cp:lastPrinted>2014-09-11T19:20:42Z</cp:lastPrinted>
  <dcterms:created xsi:type="dcterms:W3CDTF">2001-05-16T12:53:39Z</dcterms:created>
  <dcterms:modified xsi:type="dcterms:W3CDTF">2022-09-08T14:08:05Z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Universal Objects">
    <vt:bool>true</vt:bool>
  </property>
  <property fmtid="{D5CDD505-2E9C-101B-9397-08002B2CF9AE}" pid="3" name="McKPaperSize">
    <vt:lpwstr>A4</vt:lpwstr>
  </property>
  <property fmtid="{D5CDD505-2E9C-101B-9397-08002B2CF9AE}" pid="4" name="NotesPageLayout">
    <vt:lpwstr>Message</vt:lpwstr>
  </property>
  <property fmtid="{D5CDD505-2E9C-101B-9397-08002B2CF9AE}" pid="5" name="DocID">
    <vt:lpwstr>010516BE_AOX_011v5</vt:lpwstr>
  </property>
  <property fmtid="{D5CDD505-2E9C-101B-9397-08002B2CF9AE}" pid="6" name="DocIDinTitle">
    <vt:bool>false</vt:bool>
  </property>
  <property fmtid="{D5CDD505-2E9C-101B-9397-08002B2CF9AE}" pid="7" name="DocIDinSlide">
    <vt:bool>false</vt:bool>
  </property>
  <property fmtid="{D5CDD505-2E9C-101B-9397-08002B2CF9AE}" pid="8" name="DocIDPosition">
    <vt:i4>0</vt:i4>
  </property>
</Properties>
</file>